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custDataLst>
    <p:tags r:id="rId1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6186" autoAdjust="0"/>
    <p:restoredTop sz="84167" autoAdjust="0"/>
  </p:normalViewPr>
  <p:slideViewPr>
    <p:cSldViewPr snapToObjects="1" showGuides="1">
      <p:cViewPr varScale="1">
        <p:scale>
          <a:sx n="66" d="100"/>
          <a:sy n="66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8CFE0-776E-4C82-B8C1-3E4BAB453C35}" type="datetimeFigureOut">
              <a:rPr lang="de-DE" smtClean="0"/>
              <a:pPr/>
              <a:t>03.03.2009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63580-DF7F-43CB-A162-ABE401E0CAA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3580-DF7F-43CB-A162-ABE401E0CAAF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Erklären was es alles für varianten gibt:</a:t>
            </a:r>
            <a:r>
              <a:rPr lang="de-DE" baseline="0" dirty="0" smtClean="0"/>
              <a:t> </a:t>
            </a:r>
          </a:p>
          <a:p>
            <a:endParaRPr lang="de-DE" baseline="0" dirty="0" smtClean="0"/>
          </a:p>
          <a:p>
            <a:r>
              <a:rPr lang="de-DE" baseline="0" dirty="0" smtClean="0"/>
              <a:t>Zeitabhängig / unabhängig </a:t>
            </a:r>
          </a:p>
          <a:p>
            <a:r>
              <a:rPr lang="de-DE" baseline="0" dirty="0" smtClean="0"/>
              <a:t>Simultan / nicht simultan ….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3580-DF7F-43CB-A162-ABE401E0CAAF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3580-DF7F-43CB-A162-ABE401E0CAAF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Erklären dass</a:t>
            </a:r>
            <a:r>
              <a:rPr lang="de-DE" baseline="0" dirty="0" smtClean="0"/>
              <a:t> es sich um ein simultanes Spiel handelt . Also </a:t>
            </a:r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beide Spieler wählen ihre Strategie unabhängig und ohne Kenntnis der gegnerischen Strategie.</a:t>
            </a:r>
          </a:p>
          <a:p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Anders als bei der nicht-simultanen Variante , das sog.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Führerschaftsspiel</a:t>
            </a:r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(siehe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säter</a:t>
            </a:r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3580-DF7F-43CB-A162-ABE401E0CAAF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Sagen </a:t>
            </a:r>
            <a:r>
              <a:rPr lang="de-DE" dirty="0" err="1" smtClean="0"/>
              <a:t>dasss</a:t>
            </a:r>
            <a:r>
              <a:rPr lang="de-DE" dirty="0" smtClean="0"/>
              <a:t> P und Q Strategieräume</a:t>
            </a:r>
            <a:r>
              <a:rPr lang="de-DE" baseline="0" dirty="0" smtClean="0"/>
              <a:t> sind.</a:t>
            </a:r>
          </a:p>
          <a:p>
            <a:endParaRPr lang="de-DE" baseline="0" dirty="0" smtClean="0"/>
          </a:p>
          <a:p>
            <a:r>
              <a:rPr lang="de-DE" baseline="0" dirty="0" smtClean="0"/>
              <a:t>Lösungen sind eindeutig, da zyklische Auszahlungsstruktur in Normalform Matrix!!!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3580-DF7F-43CB-A162-ABE401E0CAAF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Wichtig hierbei ist, </a:t>
            </a:r>
            <a:r>
              <a:rPr lang="de-DE" sz="8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daß</a:t>
            </a:r>
            <a:r>
              <a:rPr lang="de-DE" sz="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nur er seine</a:t>
            </a:r>
          </a:p>
          <a:p>
            <a:r>
              <a:rPr lang="de-DE" sz="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Strategie ankündigen kann, denn der Inspizierte hat sich laut Vertrag zu legalen Verhalten</a:t>
            </a:r>
          </a:p>
          <a:p>
            <a:r>
              <a:rPr lang="de-DE" sz="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verpflichtet. Spieler 2 kann nicht vor „Spielbeginn“ ankündigen, </a:t>
            </a:r>
            <a:r>
              <a:rPr lang="de-DE" sz="8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daß</a:t>
            </a:r>
            <a:r>
              <a:rPr lang="de-DE" sz="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 mit positiver Wahrscheinlichkeit</a:t>
            </a:r>
          </a:p>
          <a:p>
            <a:r>
              <a:rPr lang="de-DE" sz="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illegal handelt, also den Vertrag verletzt, obwohl dies für ihn von der Auszahlungsstruktur</a:t>
            </a:r>
          </a:p>
          <a:p>
            <a:r>
              <a:rPr lang="de-DE" sz="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 einen Vorteil bedeutet….</a:t>
            </a:r>
          </a:p>
          <a:p>
            <a:endParaRPr lang="de-DE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Ein Zweipersonen-Spiel, bei dem ein Spieler, hier mit Spieler 1 bezeichnet, seine Strategie in glaubhafter und für den anderen Spieler erkennbarer Weise ankündigt, bezeichnen wir als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Führerschaftsspiel</a:t>
            </a:r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 dritte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bedingung</a:t>
            </a:r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müsste man noch sagen, dass O die richtige Info erhält</a:t>
            </a:r>
          </a:p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Strategien von O sind jetzt Funktionen von P nach Q und keine Punkte oder Vektoren mehr!</a:t>
            </a:r>
          </a:p>
          <a:p>
            <a:endParaRPr lang="de-DE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Die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funktion</a:t>
            </a:r>
            <a:r>
              <a:rPr lang="de-D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q(p) : je größer p desto kleiner q </a:t>
            </a:r>
          </a:p>
          <a:p>
            <a:endParaRPr lang="de-DE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3580-DF7F-43CB-A162-ABE401E0CAAF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r>
              <a:rPr lang="de-DE" dirty="0" smtClean="0"/>
              <a:t>Sei ein eindeutiger gemischter Gleichgewichtspunkt eines simultanen 2 x 2-Spieles gegeben. Dann ist im entsprechenden Führerschafts-Spiel die Gleichgewichtsstrategie </a:t>
            </a:r>
            <a:r>
              <a:rPr lang="de-DE" i="1" dirty="0" smtClean="0"/>
              <a:t>p*  aus dem </a:t>
            </a:r>
            <a:r>
              <a:rPr lang="de-DE" dirty="0" smtClean="0"/>
              <a:t>simultanen Spiel für den Inspektor auch hier</a:t>
            </a:r>
            <a:r>
              <a:rPr lang="de-DE" baseline="0" dirty="0" smtClean="0"/>
              <a:t> </a:t>
            </a:r>
            <a:r>
              <a:rPr lang="de-DE" dirty="0" smtClean="0"/>
              <a:t>Gleichgewichtsstrategie. </a:t>
            </a:r>
          </a:p>
          <a:p>
            <a:endParaRPr lang="de-DE" dirty="0" smtClean="0"/>
          </a:p>
          <a:p>
            <a:r>
              <a:rPr lang="de-DE" dirty="0" smtClean="0"/>
              <a:t>Beste Antworten</a:t>
            </a:r>
            <a:r>
              <a:rPr lang="de-DE" baseline="0" dirty="0" smtClean="0"/>
              <a:t> sind dabei alle rationalen Antworten, die nach Ankündigung von Strategie von I  die Auszahlung des Inspizierten  maximiert.</a:t>
            </a:r>
          </a:p>
          <a:p>
            <a:r>
              <a:rPr lang="de-DE" baseline="0" dirty="0" smtClean="0"/>
              <a:t>D.H  wenn bei p = d/2d+b  der Inspizierte indifferent war verhält er sich bei p &gt;= … immer legal und </a:t>
            </a:r>
            <a:r>
              <a:rPr lang="de-DE" baseline="0" dirty="0" err="1" smtClean="0"/>
              <a:t>ungekehr</a:t>
            </a:r>
            <a:r>
              <a:rPr lang="de-DE" baseline="0" dirty="0" smtClean="0"/>
              <a:t> illegal.</a:t>
            </a:r>
          </a:p>
          <a:p>
            <a:endParaRPr lang="de-DE" dirty="0" smtClean="0"/>
          </a:p>
          <a:p>
            <a:r>
              <a:rPr lang="de-DE" dirty="0" smtClean="0"/>
              <a:t>Dabei</a:t>
            </a:r>
            <a:r>
              <a:rPr lang="de-DE" baseline="0" dirty="0" smtClean="0"/>
              <a:t> ist P* und q**(p*) ein </a:t>
            </a:r>
            <a:r>
              <a:rPr lang="de-DE" baseline="0" dirty="0" err="1" smtClean="0"/>
              <a:t>Nash.Glg</a:t>
            </a:r>
            <a:r>
              <a:rPr lang="de-DE" baseline="0" dirty="0" smtClean="0"/>
              <a:t>. Für das Führerspiel.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3580-DF7F-43CB-A162-ABE401E0CAAF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Zu baum:      Durch</a:t>
            </a:r>
            <a:r>
              <a:rPr lang="de-DE" baseline="0" dirty="0" smtClean="0"/>
              <a:t> die Wahl von p* durch I  , </a:t>
            </a:r>
            <a:r>
              <a:rPr lang="de-DE" baseline="0" dirty="0" err="1" smtClean="0"/>
              <a:t>weiss</a:t>
            </a:r>
            <a:r>
              <a:rPr lang="de-DE" baseline="0" dirty="0" smtClean="0"/>
              <a:t> O dass er mit positiver </a:t>
            </a:r>
            <a:r>
              <a:rPr lang="de-DE" baseline="0" dirty="0" err="1" smtClean="0"/>
              <a:t>W‘keit</a:t>
            </a:r>
            <a:r>
              <a:rPr lang="de-DE" baseline="0" dirty="0" smtClean="0"/>
              <a:t> erwischt wird.</a:t>
            </a:r>
          </a:p>
          <a:p>
            <a:r>
              <a:rPr lang="de-DE" baseline="0" dirty="0" smtClean="0"/>
              <a:t>	deshalb wählt er seine </a:t>
            </a:r>
            <a:r>
              <a:rPr lang="de-DE" baseline="0" dirty="0" err="1" smtClean="0"/>
              <a:t>ratoinale</a:t>
            </a:r>
            <a:r>
              <a:rPr lang="de-DE" baseline="0" dirty="0" smtClean="0"/>
              <a:t> Antwort sich legal zu verhalten , da erwartete Auszahlung dann zw. 0 und d liegt  und nicht zwischen –b und d.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3580-DF7F-43CB-A162-ABE401E0CAAF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DC04-69D3-4587-B307-85B5030DC2D3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1D05-EF4C-4241-B9D6-8ABBE5BF7566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1D6A-A8FE-4850-86E2-6526E66B1F09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6200-31DF-4368-8890-77703DFD173A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72FD-9AEE-4CE9-BF0C-910B37056EA8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FB80-E76B-47E6-A9FA-CF4EA38D2E93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7976-6736-4F51-8E13-942F48197F6F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400E-6EF0-44E3-960B-BF3DD0AAE7C1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B323-9C25-4810-9D9D-AA9C1FCBF5C4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7AD5-93C5-4405-8A0E-0F77FF1E3C57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18AA-AFA3-499C-B03F-A3B3543F2320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55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0F39B-993D-40D1-BBC7-0A5ABBC70926}" type="datetime1">
              <a:rPr lang="de-DE" smtClean="0"/>
              <a:pPr/>
              <a:t>03.03.2009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DD50E-D09E-44A2-9F83-D8F70E6BA6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55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>
            <a:normAutofit/>
          </a:bodyPr>
          <a:lstStyle/>
          <a:p>
            <a:r>
              <a:rPr lang="de-DE" sz="6000" b="1" i="1" u="sng" dirty="0" smtClean="0"/>
              <a:t>Inspektionsspiele</a:t>
            </a:r>
            <a:endParaRPr lang="de-DE" sz="6000" b="1" i="1" u="sng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</p:spPr>
        <p:txBody>
          <a:bodyPr/>
          <a:lstStyle/>
          <a:p>
            <a:r>
              <a:rPr lang="de-DE" i="1" dirty="0" smtClean="0"/>
              <a:t>Projektvortrag von Andreas </a:t>
            </a:r>
            <a:r>
              <a:rPr lang="de-DE" i="1" dirty="0" err="1" smtClean="0"/>
              <a:t>Hapek</a:t>
            </a:r>
            <a:endParaRPr lang="de-DE" i="1" dirty="0" smtClean="0"/>
          </a:p>
          <a:p>
            <a:endParaRPr lang="de-DE" i="1" dirty="0" smtClean="0"/>
          </a:p>
          <a:p>
            <a:endParaRPr lang="de-DE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85720" y="500042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Ein </a:t>
            </a:r>
            <a:r>
              <a:rPr lang="de-DE" sz="2400" b="1" dirty="0" smtClean="0"/>
              <a:t>Inspektionsspiel</a:t>
            </a:r>
            <a:r>
              <a:rPr lang="de-DE" sz="2400" dirty="0" smtClean="0"/>
              <a:t> ist ein 2 Personen Spiel, in der ein </a:t>
            </a:r>
            <a:r>
              <a:rPr lang="de-DE" sz="2400" b="1" dirty="0" smtClean="0"/>
              <a:t>Inspektor (Kontrolleur)</a:t>
            </a:r>
            <a:r>
              <a:rPr lang="de-DE" sz="2400" dirty="0" smtClean="0"/>
              <a:t> darüber wacht, dass sich die Gegen-Partei, der sog. </a:t>
            </a:r>
            <a:r>
              <a:rPr lang="de-DE" sz="2400" b="1" dirty="0" smtClean="0"/>
              <a:t>Inspizierte</a:t>
            </a:r>
            <a:r>
              <a:rPr lang="de-DE" sz="2400" dirty="0" smtClean="0"/>
              <a:t>, an bestimmte Regeln hält. </a:t>
            </a:r>
            <a:endParaRPr lang="de-DE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21439" y="3429000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Das oberste Ziel für den Inspektor ist dabei ein illegales Verhalten des Inspizierten durch Überwachungsmaßnahmen zu verhindern. </a:t>
            </a:r>
            <a:endParaRPr lang="de-DE" sz="2400" dirty="0"/>
          </a:p>
        </p:txBody>
      </p:sp>
      <p:sp>
        <p:nvSpPr>
          <p:cNvPr id="7" name="Rechteck 6"/>
          <p:cNvSpPr/>
          <p:nvPr/>
        </p:nvSpPr>
        <p:spPr>
          <a:xfrm>
            <a:off x="357158" y="1928802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Der Inspizierte  hat dabei Anreize  gegen diese </a:t>
            </a:r>
            <a:r>
              <a:rPr lang="de-DE" sz="2400" dirty="0"/>
              <a:t>R</a:t>
            </a:r>
            <a:r>
              <a:rPr lang="de-DE" sz="2400" dirty="0" smtClean="0"/>
              <a:t>egeln zu verstoßen. Will dabei aber nicht vom Inspektor erwischt werden. </a:t>
            </a:r>
            <a:endParaRPr lang="de-DE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500034" y="4714884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Typische Beispiele: </a:t>
            </a:r>
            <a:endParaRPr lang="de-DE" sz="2400" dirty="0"/>
          </a:p>
        </p:txBody>
      </p:sp>
      <p:sp>
        <p:nvSpPr>
          <p:cNvPr id="9" name="Textfeld 8"/>
          <p:cNvSpPr txBox="1"/>
          <p:nvPr/>
        </p:nvSpPr>
        <p:spPr>
          <a:xfrm>
            <a:off x="642910" y="5286388"/>
            <a:ext cx="7929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de-DE" sz="2000" dirty="0" smtClean="0"/>
              <a:t> zufällige Kontrollen im Personennahverkehr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142976" y="5786454"/>
            <a:ext cx="70009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000" dirty="0" smtClean="0"/>
              <a:t>  unangekündigte Kontrollen im Abrüstungsprozess von Waffen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14348" y="428604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i="1" u="sng" dirty="0" smtClean="0"/>
              <a:t>Inspektionsspiele in sequentieller Form</a:t>
            </a:r>
            <a:endParaRPr lang="de-DE" sz="3200" i="1" u="sng" dirty="0"/>
          </a:p>
        </p:txBody>
      </p:sp>
      <p:sp>
        <p:nvSpPr>
          <p:cNvPr id="6" name="Textfeld 5"/>
          <p:cNvSpPr txBox="1"/>
          <p:nvPr/>
        </p:nvSpPr>
        <p:spPr>
          <a:xfrm>
            <a:off x="964381" y="1285860"/>
            <a:ext cx="7215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400" dirty="0" smtClean="0"/>
              <a:t> Variante mit n Stufen und k Kontrollen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 Inspektor  I führt  k </a:t>
            </a:r>
            <a:r>
              <a:rPr lang="de-DE" sz="2400" dirty="0" smtClean="0">
                <a:latin typeface="cmsy10"/>
              </a:rPr>
              <a:t>·</a:t>
            </a:r>
            <a:r>
              <a:rPr lang="de-DE" sz="2400" dirty="0" smtClean="0"/>
              <a:t> n  Kontrollen durch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 Der Inspizierte O hat höchstens eine illegale Aktion zur Verfügung, die er zu jedem n einsetzen kann.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/>
              <a:t> </a:t>
            </a:r>
            <a:r>
              <a:rPr lang="de-DE" sz="2400" dirty="0" smtClean="0"/>
              <a:t>O weiß zu jedem </a:t>
            </a:r>
            <a:r>
              <a:rPr lang="de-DE" sz="2400" dirty="0" err="1" smtClean="0"/>
              <a:t>Zeitpkt</a:t>
            </a:r>
            <a:r>
              <a:rPr lang="de-DE" sz="2400" dirty="0" smtClean="0"/>
              <a:t>. t, wie viele Kontrollen I noch einsetzen kann.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85786" y="3786190"/>
            <a:ext cx="75724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u="sng" dirty="0" smtClean="0"/>
              <a:t>3 Abbruchfälle:</a:t>
            </a:r>
          </a:p>
          <a:p>
            <a:endParaRPr lang="de-DE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de-DE" sz="2000" dirty="0" smtClean="0"/>
              <a:t>I hat O bei einer illegalen Handlung  erwischt 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214382" y="5873115"/>
            <a:ext cx="792961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de-DE" sz="2000" dirty="0" smtClean="0"/>
              <a:t> I kann noch so oft kontrollieren, wie es restliche Stufen gibt. </a:t>
            </a:r>
          </a:p>
          <a:p>
            <a:pPr marL="457200" indent="-457200"/>
            <a:r>
              <a:rPr lang="de-DE" sz="2000" dirty="0"/>
              <a:t>  </a:t>
            </a:r>
            <a:r>
              <a:rPr lang="de-DE" sz="2000" dirty="0" smtClean="0"/>
              <a:t>       	--------&gt; O verhält sich für die restlichen Stufen immer legal</a:t>
            </a:r>
          </a:p>
          <a:p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85786" y="5171185"/>
            <a:ext cx="771530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+mj-lt"/>
              <a:buAutoNum type="arabicPeriod" startAt="2"/>
            </a:pPr>
            <a:r>
              <a:rPr lang="de-DE" sz="2000" dirty="0" smtClean="0"/>
              <a:t>I hat alle Kontrollen frühzeitig aufgebraucht</a:t>
            </a:r>
          </a:p>
          <a:p>
            <a:pPr marL="1828800" lvl="3" indent="-457200"/>
            <a:r>
              <a:rPr lang="de-DE" sz="2000" dirty="0" smtClean="0"/>
              <a:t>--------&gt; O verhält sich sofort illegal 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Ellipse 6"/>
          <p:cNvSpPr/>
          <p:nvPr/>
        </p:nvSpPr>
        <p:spPr>
          <a:xfrm>
            <a:off x="4046904" y="751234"/>
            <a:ext cx="968645" cy="509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O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>
          <a:xfrm>
            <a:off x="5569060" y="1600466"/>
            <a:ext cx="968645" cy="509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1" name="Ellipse 10"/>
          <p:cNvSpPr/>
          <p:nvPr/>
        </p:nvSpPr>
        <p:spPr>
          <a:xfrm>
            <a:off x="2524748" y="1600466"/>
            <a:ext cx="968645" cy="509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1625292" y="2789391"/>
            <a:ext cx="207567" cy="113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3378078" y="2789391"/>
            <a:ext cx="207567" cy="113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bgerundetes Rechteck 16"/>
          <p:cNvSpPr/>
          <p:nvPr/>
        </p:nvSpPr>
        <p:spPr>
          <a:xfrm>
            <a:off x="6883649" y="2789391"/>
            <a:ext cx="207567" cy="113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 Verbindung 32"/>
          <p:cNvCxnSpPr>
            <a:stCxn id="7" idx="3"/>
            <a:endCxn id="11" idx="7"/>
          </p:cNvCxnSpPr>
          <p:nvPr/>
        </p:nvCxnSpPr>
        <p:spPr>
          <a:xfrm rot="5400000">
            <a:off x="3525681" y="1012009"/>
            <a:ext cx="488934" cy="837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>
            <a:stCxn id="8" idx="1"/>
            <a:endCxn id="7" idx="5"/>
          </p:cNvCxnSpPr>
          <p:nvPr/>
        </p:nvCxnSpPr>
        <p:spPr>
          <a:xfrm rot="16200000" flipV="1">
            <a:off x="5047837" y="1012009"/>
            <a:ext cx="488934" cy="8372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>
            <a:stCxn id="11" idx="3"/>
            <a:endCxn id="14" idx="0"/>
          </p:cNvCxnSpPr>
          <p:nvPr/>
        </p:nvCxnSpPr>
        <p:spPr>
          <a:xfrm rot="5400000">
            <a:off x="1820837" y="1943624"/>
            <a:ext cx="754006" cy="937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>
            <a:stCxn id="11" idx="5"/>
            <a:endCxn id="15" idx="0"/>
          </p:cNvCxnSpPr>
          <p:nvPr/>
        </p:nvCxnSpPr>
        <p:spPr>
          <a:xfrm rot="16200000" flipH="1">
            <a:off x="3039697" y="2347226"/>
            <a:ext cx="754006" cy="130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>
            <a:stCxn id="8" idx="3"/>
          </p:cNvCxnSpPr>
          <p:nvPr/>
        </p:nvCxnSpPr>
        <p:spPr>
          <a:xfrm rot="5400000">
            <a:off x="5095779" y="2174255"/>
            <a:ext cx="754006" cy="476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>
            <a:stCxn id="8" idx="5"/>
            <a:endCxn id="17" idx="0"/>
          </p:cNvCxnSpPr>
          <p:nvPr/>
        </p:nvCxnSpPr>
        <p:spPr>
          <a:xfrm rot="16200000" flipH="1">
            <a:off x="6314638" y="2116596"/>
            <a:ext cx="754006" cy="59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eck 43"/>
          <p:cNvSpPr/>
          <p:nvPr/>
        </p:nvSpPr>
        <p:spPr>
          <a:xfrm>
            <a:off x="1505386" y="3582008"/>
            <a:ext cx="742606" cy="348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(-</a:t>
            </a:r>
            <a:r>
              <a:rPr lang="de-DE" dirty="0" err="1" smtClean="0"/>
              <a:t>c,d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5" name="Rechteck 44"/>
          <p:cNvSpPr/>
          <p:nvPr/>
        </p:nvSpPr>
        <p:spPr>
          <a:xfrm>
            <a:off x="3228952" y="3582008"/>
            <a:ext cx="742606" cy="348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(</a:t>
            </a:r>
            <a:r>
              <a:rPr lang="de-DE" sz="1600" dirty="0" smtClean="0"/>
              <a:t>0,0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6" name="Rechteck 45"/>
          <p:cNvSpPr/>
          <p:nvPr/>
        </p:nvSpPr>
        <p:spPr>
          <a:xfrm>
            <a:off x="4877171" y="2789391"/>
            <a:ext cx="742606" cy="348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(-a,-b)</a:t>
            </a:r>
            <a:endParaRPr lang="de-DE" sz="1600" dirty="0"/>
          </a:p>
        </p:txBody>
      </p:sp>
      <p:sp>
        <p:nvSpPr>
          <p:cNvPr id="47" name="Rechteck 46"/>
          <p:cNvSpPr/>
          <p:nvPr/>
        </p:nvSpPr>
        <p:spPr>
          <a:xfrm>
            <a:off x="6676083" y="3582008"/>
            <a:ext cx="742606" cy="348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(-</a:t>
            </a:r>
            <a:r>
              <a:rPr lang="de-DE" sz="1600" dirty="0" err="1" smtClean="0"/>
              <a:t>c,d</a:t>
            </a:r>
            <a:r>
              <a:rPr lang="de-DE" dirty="0" smtClean="0"/>
              <a:t>)</a:t>
            </a:r>
            <a:endParaRPr lang="de-DE" dirty="0"/>
          </a:p>
        </p:txBody>
      </p:sp>
      <p:cxnSp>
        <p:nvCxnSpPr>
          <p:cNvPr id="49" name="Gerade Verbindung 48"/>
          <p:cNvCxnSpPr>
            <a:stCxn id="14" idx="2"/>
          </p:cNvCxnSpPr>
          <p:nvPr/>
        </p:nvCxnSpPr>
        <p:spPr>
          <a:xfrm rot="16200000" flipH="1">
            <a:off x="1419253" y="3212444"/>
            <a:ext cx="792617" cy="172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>
            <a:stCxn id="15" idx="2"/>
            <a:endCxn id="45" idx="0"/>
          </p:cNvCxnSpPr>
          <p:nvPr/>
        </p:nvCxnSpPr>
        <p:spPr>
          <a:xfrm rot="16200000" flipH="1">
            <a:off x="3201365" y="3183118"/>
            <a:ext cx="679386" cy="118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>
            <a:stCxn id="17" idx="2"/>
          </p:cNvCxnSpPr>
          <p:nvPr/>
        </p:nvCxnSpPr>
        <p:spPr>
          <a:xfrm rot="16200000" flipH="1">
            <a:off x="6608421" y="3281633"/>
            <a:ext cx="792617" cy="34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3424204" y="1186558"/>
            <a:ext cx="227547" cy="300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3424204" y="1204158"/>
            <a:ext cx="22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cmmib10" pitchFamily="34" charset="0"/>
              </a:rPr>
              <a:t>l</a:t>
            </a:r>
            <a:endParaRPr lang="de-DE" dirty="0">
              <a:latin typeface="cmmib10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5361493" y="1147542"/>
            <a:ext cx="349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cmmib10" pitchFamily="34" charset="0"/>
                <a:cs typeface="Times New Roman"/>
              </a:rPr>
              <a:t>̅l</a:t>
            </a:r>
            <a:endParaRPr lang="de-DE" dirty="0">
              <a:latin typeface="cmmib10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1902048" y="2166621"/>
            <a:ext cx="227547" cy="300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455518" y="2201431"/>
            <a:ext cx="276756" cy="264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K</a:t>
            </a:r>
            <a:r>
              <a:rPr lang="de-DE" sz="1600" dirty="0" smtClean="0">
                <a:latin typeface="Times New Roman"/>
                <a:cs typeface="Times New Roman"/>
              </a:rPr>
              <a:t>̅</a:t>
            </a:r>
            <a:endParaRPr lang="de-DE" sz="1600" dirty="0"/>
          </a:p>
        </p:txBody>
      </p:sp>
      <p:sp>
        <p:nvSpPr>
          <p:cNvPr id="66" name="Textfeld 65"/>
          <p:cNvSpPr txBox="1"/>
          <p:nvPr/>
        </p:nvSpPr>
        <p:spPr>
          <a:xfrm>
            <a:off x="6814460" y="2166621"/>
            <a:ext cx="276756" cy="292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</a:t>
            </a:r>
            <a:r>
              <a:rPr lang="de-DE" dirty="0" smtClean="0">
                <a:latin typeface="Times New Roman"/>
                <a:cs typeface="Times New Roman"/>
              </a:rPr>
              <a:t>̅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5153927" y="2166621"/>
            <a:ext cx="227547" cy="300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1891791" y="3038083"/>
            <a:ext cx="620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cmmib10" pitchFamily="34" charset="0"/>
                <a:cs typeface="Times New Roman"/>
              </a:rPr>
              <a:t>̅l</a:t>
            </a:r>
            <a:r>
              <a:rPr lang="de-DE" dirty="0" smtClean="0"/>
              <a:t>, K</a:t>
            </a:r>
            <a:r>
              <a:rPr lang="de-DE" dirty="0" smtClean="0">
                <a:latin typeface="Times New Roman"/>
                <a:cs typeface="Times New Roman"/>
              </a:rPr>
              <a:t>̅</a:t>
            </a:r>
            <a:endParaRPr lang="de-DE" dirty="0" smtClean="0"/>
          </a:p>
          <a:p>
            <a:r>
              <a:rPr lang="de-DE" dirty="0" smtClean="0"/>
              <a:t> </a:t>
            </a:r>
            <a:endParaRPr lang="de-DE" sz="1600" dirty="0" smtClean="0"/>
          </a:p>
          <a:p>
            <a:endParaRPr lang="de-DE" dirty="0" smtClean="0"/>
          </a:p>
        </p:txBody>
      </p:sp>
      <p:sp>
        <p:nvSpPr>
          <p:cNvPr id="73" name="Textfeld 72"/>
          <p:cNvSpPr txBox="1"/>
          <p:nvPr/>
        </p:nvSpPr>
        <p:spPr>
          <a:xfrm>
            <a:off x="3644240" y="3038083"/>
            <a:ext cx="784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mmib10" pitchFamily="34" charset="0"/>
              </a:rPr>
              <a:t>l</a:t>
            </a:r>
            <a:r>
              <a:rPr lang="de-DE" dirty="0" smtClean="0">
                <a:latin typeface="Times New Roman"/>
                <a:cs typeface="Times New Roman"/>
              </a:rPr>
              <a:t>, </a:t>
            </a:r>
            <a:r>
              <a:rPr lang="de-DE" dirty="0" smtClean="0"/>
              <a:t>K</a:t>
            </a:r>
          </a:p>
          <a:p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7104151" y="2982306"/>
            <a:ext cx="620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mmib10" pitchFamily="34" charset="0"/>
              </a:rPr>
              <a:t>l</a:t>
            </a:r>
            <a:r>
              <a:rPr lang="de-DE" dirty="0" smtClean="0"/>
              <a:t>, K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57158" y="142852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Hier eine graphische Darstellung des Spiels mit n = 2 und k = 1.</a:t>
            </a:r>
          </a:p>
          <a:p>
            <a:r>
              <a:rPr lang="de-DE" sz="2000" dirty="0" smtClean="0"/>
              <a:t>Dabei sei 0 &lt; a &lt; b, 0 &lt; c, 0 &lt; d :</a:t>
            </a:r>
            <a:endParaRPr lang="de-DE" sz="2000" dirty="0"/>
          </a:p>
        </p:txBody>
      </p:sp>
      <p:sp>
        <p:nvSpPr>
          <p:cNvPr id="38" name="Textfeld 37"/>
          <p:cNvSpPr txBox="1"/>
          <p:nvPr/>
        </p:nvSpPr>
        <p:spPr>
          <a:xfrm>
            <a:off x="357158" y="4357694"/>
            <a:ext cx="8715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Spieler kennen dabei immer nur die vergangenen Entscheidungen des Gegenspielers. </a:t>
            </a:r>
          </a:p>
          <a:p>
            <a:r>
              <a:rPr lang="de-DE" dirty="0" smtClean="0"/>
              <a:t>Die zukünftige Wahl treffen sie also nur auf Grund der zurückliegenden Strategiekombinationen.</a:t>
            </a:r>
            <a:endParaRPr lang="de-DE" dirty="0"/>
          </a:p>
        </p:txBody>
      </p:sp>
      <p:graphicFrame>
        <p:nvGraphicFramePr>
          <p:cNvPr id="40" name="Tabelle 39"/>
          <p:cNvGraphicFramePr>
            <a:graphicFrameLocks noGrp="1"/>
          </p:cNvGraphicFramePr>
          <p:nvPr/>
        </p:nvGraphicFramePr>
        <p:xfrm>
          <a:off x="5015549" y="5358789"/>
          <a:ext cx="3219756" cy="1362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252"/>
                <a:gridCol w="1073252"/>
                <a:gridCol w="1073252"/>
              </a:tblGrid>
              <a:tr h="430737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I\O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cmmib10" pitchFamily="34" charset="0"/>
                        </a:rPr>
                        <a:t>l</a:t>
                      </a:r>
                      <a:endParaRPr lang="de-DE" dirty="0">
                        <a:latin typeface="cmmib10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cmmib10" pitchFamily="34" charset="0"/>
                          <a:cs typeface="Times New Roman"/>
                        </a:rPr>
                        <a:t>̅l</a:t>
                      </a:r>
                      <a:endParaRPr lang="de-DE" dirty="0">
                        <a:latin typeface="cmmib10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30737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K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(-</a:t>
                      </a:r>
                      <a:r>
                        <a:rPr lang="de-DE" dirty="0" err="1" smtClean="0"/>
                        <a:t>c,+d</a:t>
                      </a:r>
                      <a:r>
                        <a:rPr lang="de-DE" dirty="0" smtClean="0"/>
                        <a:t>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(-a,-b)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01212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K</a:t>
                      </a:r>
                      <a:r>
                        <a:rPr lang="de-DE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̅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(</a:t>
                      </a:r>
                      <a:r>
                        <a:rPr lang="de-DE" sz="1800" dirty="0" smtClean="0"/>
                        <a:t>0,0</a:t>
                      </a:r>
                      <a:r>
                        <a:rPr lang="de-DE" dirty="0" smtClean="0"/>
                        <a:t>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(-</a:t>
                      </a:r>
                      <a:r>
                        <a:rPr lang="de-DE" dirty="0" err="1" smtClean="0"/>
                        <a:t>c,+d</a:t>
                      </a:r>
                      <a:r>
                        <a:rPr lang="de-DE" dirty="0" smtClean="0"/>
                        <a:t>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2" name="Textfeld 41"/>
          <p:cNvSpPr txBox="1"/>
          <p:nvPr/>
        </p:nvSpPr>
        <p:spPr>
          <a:xfrm>
            <a:off x="357158" y="5604189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Man weiß bereits nach t = 1 welche Auszahlung  am Ende stehen werden:</a:t>
            </a:r>
            <a:endParaRPr lang="de-DE" dirty="0"/>
          </a:p>
        </p:txBody>
      </p:sp>
      <p:grpSp>
        <p:nvGrpSpPr>
          <p:cNvPr id="54" name="Gruppieren 53"/>
          <p:cNvGrpSpPr/>
          <p:nvPr/>
        </p:nvGrpSpPr>
        <p:grpSpPr>
          <a:xfrm>
            <a:off x="7929728" y="821043"/>
            <a:ext cx="1142866" cy="1708087"/>
            <a:chOff x="7929728" y="821043"/>
            <a:chExt cx="1142866" cy="1708087"/>
          </a:xfrm>
        </p:grpSpPr>
        <p:sp>
          <p:nvSpPr>
            <p:cNvPr id="48" name="Geschweifte Klammer rechts 47"/>
            <p:cNvSpPr/>
            <p:nvPr/>
          </p:nvSpPr>
          <p:spPr>
            <a:xfrm>
              <a:off x="7929728" y="821043"/>
              <a:ext cx="305577" cy="170808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8235305" y="1487236"/>
              <a:ext cx="837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t = 1</a:t>
              </a:r>
              <a:endParaRPr lang="de-DE" dirty="0"/>
            </a:p>
          </p:txBody>
        </p:sp>
      </p:grpSp>
      <p:grpSp>
        <p:nvGrpSpPr>
          <p:cNvPr id="56" name="Gruppieren 55"/>
          <p:cNvGrpSpPr/>
          <p:nvPr/>
        </p:nvGrpSpPr>
        <p:grpSpPr>
          <a:xfrm>
            <a:off x="7929728" y="2789391"/>
            <a:ext cx="1142866" cy="1141121"/>
            <a:chOff x="7929728" y="2789391"/>
            <a:chExt cx="1142866" cy="1141121"/>
          </a:xfrm>
        </p:grpSpPr>
        <p:sp>
          <p:nvSpPr>
            <p:cNvPr id="50" name="Geschweifte Klammer rechts 49"/>
            <p:cNvSpPr/>
            <p:nvPr/>
          </p:nvSpPr>
          <p:spPr>
            <a:xfrm>
              <a:off x="7929728" y="2789391"/>
              <a:ext cx="305577" cy="1141121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8235305" y="3137895"/>
              <a:ext cx="837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t = 2</a:t>
              </a:r>
              <a:endParaRPr lang="de-DE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3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3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8" grpId="0" animBg="1"/>
      <p:bldP spid="11" grpId="0" animBg="1"/>
      <p:bldP spid="14" grpId="0" animBg="1"/>
      <p:bldP spid="15" grpId="0" animBg="1"/>
      <p:bldP spid="17" grpId="0" animBg="1"/>
      <p:bldP spid="44" grpId="0" animBg="1"/>
      <p:bldP spid="45" grpId="0" animBg="1"/>
      <p:bldP spid="46" grpId="0" animBg="1"/>
      <p:bldP spid="47" grpId="0" animBg="1"/>
      <p:bldP spid="59" grpId="0"/>
      <p:bldP spid="63" grpId="0"/>
      <p:bldP spid="64" grpId="0"/>
      <p:bldP spid="65" grpId="0"/>
      <p:bldP spid="36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5</a:t>
            </a:fld>
            <a:endParaRPr lang="de-DE"/>
          </a:p>
        </p:txBody>
      </p:sp>
      <p:grpSp>
        <p:nvGrpSpPr>
          <p:cNvPr id="10" name="Gruppieren 9"/>
          <p:cNvGrpSpPr/>
          <p:nvPr/>
        </p:nvGrpSpPr>
        <p:grpSpPr>
          <a:xfrm>
            <a:off x="5189912" y="1015663"/>
            <a:ext cx="525096" cy="761960"/>
            <a:chOff x="4225499" y="5857892"/>
            <a:chExt cx="525096" cy="761960"/>
          </a:xfrm>
        </p:grpSpPr>
        <p:sp>
          <p:nvSpPr>
            <p:cNvPr id="5" name="Textfeld 4"/>
            <p:cNvSpPr txBox="1"/>
            <p:nvPr/>
          </p:nvSpPr>
          <p:spPr>
            <a:xfrm>
              <a:off x="4393405" y="585789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p</a:t>
              </a:r>
              <a:endParaRPr lang="de-DE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4225499" y="6250520"/>
              <a:ext cx="525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1-p</a:t>
              </a:r>
              <a:endParaRPr lang="de-DE" dirty="0"/>
            </a:p>
          </p:txBody>
        </p:sp>
      </p:grp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5715008" y="500042"/>
          <a:ext cx="3219756" cy="1362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252"/>
                <a:gridCol w="1073252"/>
                <a:gridCol w="1073252"/>
              </a:tblGrid>
              <a:tr h="430737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I\O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cmmib10" pitchFamily="34" charset="0"/>
                        </a:rPr>
                        <a:t>l</a:t>
                      </a:r>
                      <a:endParaRPr lang="de-DE" dirty="0">
                        <a:latin typeface="cmmib10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cmmib10" pitchFamily="34" charset="0"/>
                          <a:cs typeface="Times New Roman"/>
                        </a:rPr>
                        <a:t>̅l</a:t>
                      </a:r>
                      <a:endParaRPr lang="de-DE" dirty="0">
                        <a:latin typeface="cmmib10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30737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K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(-</a:t>
                      </a:r>
                      <a:r>
                        <a:rPr lang="de-DE" dirty="0" err="1" smtClean="0"/>
                        <a:t>c,+d</a:t>
                      </a:r>
                      <a:r>
                        <a:rPr lang="de-DE" dirty="0" smtClean="0"/>
                        <a:t>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(-a,-b)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01212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K</a:t>
                      </a:r>
                      <a:r>
                        <a:rPr lang="de-DE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̅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(</a:t>
                      </a:r>
                      <a:r>
                        <a:rPr lang="de-DE" sz="1800" dirty="0" smtClean="0"/>
                        <a:t>0,0</a:t>
                      </a:r>
                      <a:r>
                        <a:rPr lang="de-DE" dirty="0" smtClean="0"/>
                        <a:t>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(-</a:t>
                      </a:r>
                      <a:r>
                        <a:rPr lang="de-DE" dirty="0" err="1" smtClean="0"/>
                        <a:t>c,+d</a:t>
                      </a:r>
                      <a:r>
                        <a:rPr lang="de-DE" dirty="0" smtClean="0"/>
                        <a:t>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0" y="0"/>
            <a:ext cx="535781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u="sng" dirty="0" smtClean="0"/>
              <a:t>Lösung des simultanen Spiels nach Nash:</a:t>
            </a:r>
          </a:p>
          <a:p>
            <a:endParaRPr lang="de-DE" sz="2000" dirty="0" smtClean="0"/>
          </a:p>
          <a:p>
            <a:r>
              <a:rPr lang="de-DE" dirty="0" smtClean="0"/>
              <a:t>Dabei existiert kein Gleichgewicht in reiner Strategie.</a:t>
            </a:r>
          </a:p>
          <a:p>
            <a:r>
              <a:rPr lang="de-DE" dirty="0" smtClean="0"/>
              <a:t>Gesucht ist also ein </a:t>
            </a:r>
            <a:r>
              <a:rPr lang="de-DE" dirty="0" err="1" smtClean="0"/>
              <a:t>Glg</a:t>
            </a:r>
            <a:r>
              <a:rPr lang="de-DE" dirty="0" smtClean="0"/>
              <a:t>. für eine gemischte Strategie. </a:t>
            </a:r>
          </a:p>
        </p:txBody>
      </p:sp>
      <p:grpSp>
        <p:nvGrpSpPr>
          <p:cNvPr id="13" name="Gruppieren 12"/>
          <p:cNvGrpSpPr/>
          <p:nvPr/>
        </p:nvGrpSpPr>
        <p:grpSpPr>
          <a:xfrm>
            <a:off x="7000892" y="130710"/>
            <a:ext cx="1685908" cy="369332"/>
            <a:chOff x="7000892" y="130710"/>
            <a:chExt cx="1685908" cy="369332"/>
          </a:xfrm>
        </p:grpSpPr>
        <p:sp>
          <p:nvSpPr>
            <p:cNvPr id="11" name="Textfeld 10"/>
            <p:cNvSpPr txBox="1"/>
            <p:nvPr/>
          </p:nvSpPr>
          <p:spPr>
            <a:xfrm>
              <a:off x="7000892" y="130710"/>
              <a:ext cx="714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q</a:t>
              </a:r>
              <a:endParaRPr lang="de-DE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7972420" y="130710"/>
              <a:ext cx="714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1-q</a:t>
              </a:r>
              <a:endParaRPr lang="de-DE" dirty="0"/>
            </a:p>
          </p:txBody>
        </p:sp>
      </p:grpSp>
      <p:sp>
        <p:nvSpPr>
          <p:cNvPr id="14" name="Textfeld 13"/>
          <p:cNvSpPr txBox="1"/>
          <p:nvPr/>
        </p:nvSpPr>
        <p:spPr>
          <a:xfrm>
            <a:off x="0" y="1539562"/>
            <a:ext cx="6000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Seien I(</a:t>
            </a:r>
            <a:r>
              <a:rPr lang="de-DE" dirty="0" err="1" smtClean="0"/>
              <a:t>p,q</a:t>
            </a:r>
            <a:r>
              <a:rPr lang="de-DE" dirty="0" smtClean="0"/>
              <a:t>) und O(</a:t>
            </a:r>
            <a:r>
              <a:rPr lang="de-DE" dirty="0" err="1" smtClean="0"/>
              <a:t>p,q</a:t>
            </a:r>
            <a:r>
              <a:rPr lang="de-DE" dirty="0" smtClean="0"/>
              <a:t>) die Auszahlungsfunktionen.</a:t>
            </a:r>
          </a:p>
          <a:p>
            <a:r>
              <a:rPr lang="de-DE" dirty="0" smtClean="0"/>
              <a:t>Das Paar (p*,q*) ist </a:t>
            </a:r>
            <a:r>
              <a:rPr lang="de-DE" dirty="0" err="1" smtClean="0"/>
              <a:t>Glg</a:t>
            </a:r>
            <a:r>
              <a:rPr lang="de-DE" dirty="0" smtClean="0"/>
              <a:t>. Des Spiels, wenn Nash-Bedingung</a:t>
            </a:r>
          </a:p>
          <a:p>
            <a:endParaRPr lang="de-DE" dirty="0" smtClean="0"/>
          </a:p>
          <a:p>
            <a:pPr algn="ctr"/>
            <a:r>
              <a:rPr lang="de-DE" dirty="0" smtClean="0"/>
              <a:t>I(p*,q*)  </a:t>
            </a:r>
            <a:r>
              <a:rPr lang="de-DE" dirty="0" smtClean="0">
                <a:latin typeface="cmsy10"/>
              </a:rPr>
              <a:t>¸</a:t>
            </a:r>
            <a:r>
              <a:rPr lang="de-DE" dirty="0" smtClean="0"/>
              <a:t>  I(</a:t>
            </a:r>
            <a:r>
              <a:rPr lang="de-DE" dirty="0" err="1" smtClean="0"/>
              <a:t>p,q</a:t>
            </a:r>
            <a:r>
              <a:rPr lang="de-DE" dirty="0" smtClean="0"/>
              <a:t>*)     </a:t>
            </a:r>
            <a:r>
              <a:rPr lang="de-DE" dirty="0" smtClean="0">
                <a:latin typeface="cmsy10"/>
              </a:rPr>
              <a:t>8</a:t>
            </a:r>
            <a:r>
              <a:rPr lang="de-DE" dirty="0" smtClean="0"/>
              <a:t>{p </a:t>
            </a:r>
            <a:r>
              <a:rPr lang="de-DE" dirty="0" smtClean="0">
                <a:latin typeface="cmsy10"/>
              </a:rPr>
              <a:t>2</a:t>
            </a:r>
            <a:r>
              <a:rPr lang="de-DE" dirty="0" smtClean="0"/>
              <a:t> P} </a:t>
            </a:r>
          </a:p>
          <a:p>
            <a:pPr algn="ctr"/>
            <a:r>
              <a:rPr lang="de-DE" dirty="0" smtClean="0"/>
              <a:t>O(p*,q*) </a:t>
            </a:r>
            <a:r>
              <a:rPr lang="de-DE" dirty="0" smtClean="0">
                <a:latin typeface="cmsy10"/>
              </a:rPr>
              <a:t>¸</a:t>
            </a:r>
            <a:r>
              <a:rPr lang="de-DE" dirty="0" smtClean="0"/>
              <a:t>  O(p*,q)     </a:t>
            </a:r>
            <a:r>
              <a:rPr lang="de-DE" dirty="0" smtClean="0">
                <a:latin typeface="cmsy10"/>
              </a:rPr>
              <a:t>8</a:t>
            </a:r>
            <a:r>
              <a:rPr lang="de-DE" dirty="0" smtClean="0"/>
              <a:t>{q </a:t>
            </a:r>
            <a:r>
              <a:rPr lang="de-DE" dirty="0" smtClean="0">
                <a:latin typeface="cmsy10"/>
              </a:rPr>
              <a:t>2</a:t>
            </a:r>
            <a:r>
              <a:rPr lang="de-DE" dirty="0" smtClean="0"/>
              <a:t> Q}</a:t>
            </a:r>
          </a:p>
          <a:p>
            <a:r>
              <a:rPr lang="de-DE" dirty="0" smtClean="0"/>
              <a:t>erfüllt sind.</a:t>
            </a:r>
          </a:p>
          <a:p>
            <a:endParaRPr lang="de-DE" dirty="0"/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2643174" y="5212549"/>
          <a:ext cx="1115431" cy="576306"/>
        </p:xfrm>
        <a:graphic>
          <a:graphicData uri="http://schemas.openxmlformats.org/presentationml/2006/ole">
            <p:oleObj spid="_x0000_s2050" name="Formel" r:id="rId4" imgW="761760" imgH="393480" progId="Equation.3">
              <p:embed/>
            </p:oleObj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/>
        </p:nvGraphicFramePr>
        <p:xfrm>
          <a:off x="4827988" y="5212549"/>
          <a:ext cx="1059659" cy="576306"/>
        </p:xfrm>
        <a:graphic>
          <a:graphicData uri="http://schemas.openxmlformats.org/presentationml/2006/ole">
            <p:oleObj spid="_x0000_s2051" name="Formel" r:id="rId5" imgW="723600" imgH="393480" progId="Equation.3">
              <p:embed/>
            </p:oleObj>
          </a:graphicData>
        </a:graphic>
      </p:graphicFrame>
      <p:sp>
        <p:nvSpPr>
          <p:cNvPr id="19" name="Textfeld 18"/>
          <p:cNvSpPr txBox="1"/>
          <p:nvPr/>
        </p:nvSpPr>
        <p:spPr>
          <a:xfrm>
            <a:off x="0" y="5788855"/>
            <a:ext cx="3143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Mit den dazugehörigen Auszahlungen: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3213040"/>
            <a:ext cx="8686800" cy="19995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smtClean="0"/>
              <a:t>Die Bedingungen sind erfüllt, wenn beide Spieler ihre Wahl so treffen, dass der Gegenspieler jeweils indifferent ist:</a:t>
            </a:r>
          </a:p>
          <a:p>
            <a:endParaRPr lang="de-DE" dirty="0" smtClean="0"/>
          </a:p>
          <a:p>
            <a:pPr algn="ctr"/>
            <a:r>
              <a:rPr lang="de-DE" sz="2000" dirty="0" smtClean="0"/>
              <a:t>p* </a:t>
            </a:r>
            <a:r>
              <a:rPr lang="de-DE" sz="2000" dirty="0" smtClean="0">
                <a:latin typeface="cmsy10"/>
              </a:rPr>
              <a:t>∙</a:t>
            </a:r>
            <a:r>
              <a:rPr lang="de-DE" sz="2000" dirty="0" smtClean="0"/>
              <a:t> d + (1-p*) </a:t>
            </a:r>
            <a:r>
              <a:rPr lang="de-DE" sz="2000" dirty="0" smtClean="0">
                <a:latin typeface="cmsy10"/>
              </a:rPr>
              <a:t>∙</a:t>
            </a:r>
            <a:r>
              <a:rPr lang="de-DE" sz="2000" dirty="0" smtClean="0"/>
              <a:t>  0 = -p*  </a:t>
            </a:r>
            <a:r>
              <a:rPr lang="de-DE" sz="2000" dirty="0" smtClean="0">
                <a:latin typeface="cmsy10"/>
              </a:rPr>
              <a:t>∙</a:t>
            </a:r>
            <a:r>
              <a:rPr lang="de-DE" sz="2000" dirty="0" smtClean="0"/>
              <a:t>  b + (1-p*) </a:t>
            </a:r>
            <a:r>
              <a:rPr lang="de-DE" sz="2000" dirty="0" smtClean="0">
                <a:latin typeface="cmsy10"/>
              </a:rPr>
              <a:t>∙</a:t>
            </a:r>
            <a:r>
              <a:rPr lang="de-DE" sz="2000" dirty="0" smtClean="0"/>
              <a:t> d = O*</a:t>
            </a:r>
          </a:p>
          <a:p>
            <a:pPr algn="ctr"/>
            <a:endParaRPr lang="de-DE" sz="2000" dirty="0" smtClean="0"/>
          </a:p>
          <a:p>
            <a:pPr algn="ctr"/>
            <a:r>
              <a:rPr lang="de-DE" sz="2000" dirty="0" smtClean="0"/>
              <a:t>- q*  </a:t>
            </a:r>
            <a:r>
              <a:rPr lang="de-DE" sz="2000" dirty="0" smtClean="0">
                <a:latin typeface="cmsy10"/>
              </a:rPr>
              <a:t>∙</a:t>
            </a:r>
            <a:r>
              <a:rPr lang="de-DE" sz="2000" dirty="0" smtClean="0"/>
              <a:t>  c - (1-q*) </a:t>
            </a:r>
            <a:r>
              <a:rPr lang="de-DE" sz="2000" dirty="0" smtClean="0">
                <a:latin typeface="cmsy10"/>
              </a:rPr>
              <a:t>∙</a:t>
            </a:r>
            <a:r>
              <a:rPr lang="de-DE" sz="2000" dirty="0" smtClean="0"/>
              <a:t>  a = q* </a:t>
            </a:r>
            <a:r>
              <a:rPr lang="de-DE" sz="2000" dirty="0" smtClean="0">
                <a:latin typeface="cmsy10"/>
              </a:rPr>
              <a:t>∙</a:t>
            </a:r>
            <a:r>
              <a:rPr lang="de-DE" sz="2000" dirty="0" smtClean="0"/>
              <a:t> 0 - (1-q*) </a:t>
            </a:r>
            <a:r>
              <a:rPr lang="de-DE" sz="2000" dirty="0" smtClean="0">
                <a:latin typeface="cmsy10"/>
              </a:rPr>
              <a:t>∙</a:t>
            </a:r>
            <a:r>
              <a:rPr lang="de-DE" sz="2000" dirty="0" smtClean="0"/>
              <a:t>  c = I*</a:t>
            </a:r>
          </a:p>
          <a:p>
            <a:r>
              <a:rPr lang="de-DE" dirty="0" smtClean="0"/>
              <a:t>Daraus folgt:</a:t>
            </a:r>
          </a:p>
          <a:p>
            <a:pPr algn="ctr"/>
            <a:r>
              <a:rPr lang="de-DE" dirty="0" smtClean="0"/>
              <a:t>	</a:t>
            </a:r>
          </a:p>
          <a:p>
            <a:pPr algn="ctr"/>
            <a:endParaRPr lang="de-DE" dirty="0" smtClean="0"/>
          </a:p>
          <a:p>
            <a:pPr algn="ctr"/>
            <a:endParaRPr lang="de-DE" dirty="0" smtClean="0"/>
          </a:p>
        </p:txBody>
      </p:sp>
      <p:grpSp>
        <p:nvGrpSpPr>
          <p:cNvPr id="25" name="Gruppieren 24"/>
          <p:cNvGrpSpPr/>
          <p:nvPr/>
        </p:nvGrpSpPr>
        <p:grpSpPr>
          <a:xfrm>
            <a:off x="2643174" y="6112952"/>
            <a:ext cx="2184814" cy="644467"/>
            <a:chOff x="2464412" y="6112952"/>
            <a:chExt cx="2184814" cy="644467"/>
          </a:xfrm>
        </p:grpSpPr>
        <p:sp>
          <p:nvSpPr>
            <p:cNvPr id="20" name="Abgerundetes Rechteck 19"/>
            <p:cNvSpPr/>
            <p:nvPr/>
          </p:nvSpPr>
          <p:spPr>
            <a:xfrm>
              <a:off x="2464412" y="6112952"/>
              <a:ext cx="2184814" cy="644467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aphicFrame>
          <p:nvGraphicFramePr>
            <p:cNvPr id="22" name="Objekt 21"/>
            <p:cNvGraphicFramePr>
              <a:graphicFrameLocks noChangeAspect="1"/>
            </p:cNvGraphicFramePr>
            <p:nvPr/>
          </p:nvGraphicFramePr>
          <p:xfrm>
            <a:off x="2618865" y="6159500"/>
            <a:ext cx="2030361" cy="561975"/>
          </p:xfrm>
          <a:graphic>
            <a:graphicData uri="http://schemas.openxmlformats.org/presentationml/2006/ole">
              <p:oleObj spid="_x0000_s2052" name="Formel" r:id="rId6" imgW="1422360" imgH="393480" progId="Equation.3">
                <p:embed/>
              </p:oleObj>
            </a:graphicData>
          </a:graphic>
        </p:graphicFrame>
      </p:grpSp>
      <p:grpSp>
        <p:nvGrpSpPr>
          <p:cNvPr id="27" name="Gruppieren 26"/>
          <p:cNvGrpSpPr/>
          <p:nvPr/>
        </p:nvGrpSpPr>
        <p:grpSpPr>
          <a:xfrm>
            <a:off x="5787606" y="6075362"/>
            <a:ext cx="2184815" cy="644467"/>
            <a:chOff x="5787606" y="6075362"/>
            <a:chExt cx="2184815" cy="644467"/>
          </a:xfrm>
        </p:grpSpPr>
        <p:sp>
          <p:nvSpPr>
            <p:cNvPr id="21" name="Abgerundetes Rechteck 20"/>
            <p:cNvSpPr/>
            <p:nvPr/>
          </p:nvSpPr>
          <p:spPr>
            <a:xfrm>
              <a:off x="5787606" y="6075362"/>
              <a:ext cx="2184814" cy="644467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aphicFrame>
          <p:nvGraphicFramePr>
            <p:cNvPr id="26" name="Objekt 25"/>
            <p:cNvGraphicFramePr>
              <a:graphicFrameLocks noChangeAspect="1"/>
            </p:cNvGraphicFramePr>
            <p:nvPr/>
          </p:nvGraphicFramePr>
          <p:xfrm>
            <a:off x="5787607" y="6075362"/>
            <a:ext cx="2184814" cy="606877"/>
          </p:xfrm>
          <a:graphic>
            <a:graphicData uri="http://schemas.openxmlformats.org/presentationml/2006/ole">
              <p:oleObj spid="_x0000_s2053" name="Formel" r:id="rId7" imgW="152388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500034" y="285728"/>
            <a:ext cx="81867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 smtClean="0"/>
              <a:t>Was ändert sich, wenn der Inspektor die Möglichkeit hat, seine Strategie glaubhaft anzukündigen ? </a:t>
            </a:r>
          </a:p>
          <a:p>
            <a:r>
              <a:rPr lang="de-DE" sz="2000" i="1" dirty="0" smtClean="0"/>
              <a:t>Kann der Inspektor das ausnutzen, und wenn ja wie ?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500034" y="1301391"/>
            <a:ext cx="8186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/>
              <a:t>Führerschaftspiel (nicht simultane Variante) :</a:t>
            </a:r>
            <a:endParaRPr lang="de-DE" sz="2400" b="1" u="sng" dirty="0"/>
          </a:p>
        </p:txBody>
      </p:sp>
      <p:cxnSp>
        <p:nvCxnSpPr>
          <p:cNvPr id="12" name="Gekrümmte Verbindung 11"/>
          <p:cNvCxnSpPr>
            <a:stCxn id="7" idx="1"/>
            <a:endCxn id="8" idx="1"/>
          </p:cNvCxnSpPr>
          <p:nvPr/>
        </p:nvCxnSpPr>
        <p:spPr>
          <a:xfrm rot="10800000" flipV="1">
            <a:off x="500034" y="793560"/>
            <a:ext cx="1588" cy="738664"/>
          </a:xfrm>
          <a:prstGeom prst="curvedConnector3">
            <a:avLst>
              <a:gd name="adj1" fmla="val 14395466"/>
            </a:avLst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501622" y="1763056"/>
            <a:ext cx="8428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Bedingungen:</a:t>
            </a:r>
          </a:p>
          <a:p>
            <a:pPr lvl="4">
              <a:buFont typeface="Arial" pitchFamily="34" charset="0"/>
              <a:buChar char="•"/>
            </a:pPr>
            <a:r>
              <a:rPr lang="de-DE" dirty="0" smtClean="0"/>
              <a:t> Inspektor muss sich an seine Ankündigung halten</a:t>
            </a:r>
          </a:p>
          <a:p>
            <a:pPr lvl="4">
              <a:buFont typeface="Arial" pitchFamily="34" charset="0"/>
              <a:buChar char="•"/>
            </a:pPr>
            <a:r>
              <a:rPr lang="de-DE" dirty="0" smtClean="0"/>
              <a:t>Inspizierte hat keine Zweifel über die Glaubwürdigkeit d. Inspektors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01622" y="3000372"/>
            <a:ext cx="18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Extensive Form:</a:t>
            </a:r>
            <a:endParaRPr lang="de-DE" u="sng" dirty="0"/>
          </a:p>
        </p:txBody>
      </p:sp>
      <p:sp>
        <p:nvSpPr>
          <p:cNvPr id="15" name="Abgerundetes Rechteck 14"/>
          <p:cNvSpPr/>
          <p:nvPr/>
        </p:nvSpPr>
        <p:spPr>
          <a:xfrm>
            <a:off x="3857620" y="3000372"/>
            <a:ext cx="71438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2357422" y="4071942"/>
            <a:ext cx="71438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O</a:t>
            </a:r>
            <a:endParaRPr lang="de-DE" dirty="0"/>
          </a:p>
        </p:txBody>
      </p:sp>
      <p:sp>
        <p:nvSpPr>
          <p:cNvPr id="17" name="Abgerundetes Rechteck 16"/>
          <p:cNvSpPr/>
          <p:nvPr/>
        </p:nvSpPr>
        <p:spPr>
          <a:xfrm>
            <a:off x="3857620" y="4071942"/>
            <a:ext cx="71438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O</a:t>
            </a:r>
            <a:endParaRPr lang="de-DE" dirty="0"/>
          </a:p>
        </p:txBody>
      </p:sp>
      <p:sp>
        <p:nvSpPr>
          <p:cNvPr id="18" name="Abgerundetes Rechteck 17"/>
          <p:cNvSpPr/>
          <p:nvPr/>
        </p:nvSpPr>
        <p:spPr>
          <a:xfrm>
            <a:off x="5286380" y="4071942"/>
            <a:ext cx="71438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O</a:t>
            </a:r>
            <a:endParaRPr lang="de-DE" dirty="0"/>
          </a:p>
        </p:txBody>
      </p:sp>
      <p:cxnSp>
        <p:nvCxnSpPr>
          <p:cNvPr id="20" name="Gerade Verbindung 19"/>
          <p:cNvCxnSpPr>
            <a:stCxn id="15" idx="2"/>
            <a:endCxn id="16" idx="0"/>
          </p:cNvCxnSpPr>
          <p:nvPr/>
        </p:nvCxnSpPr>
        <p:spPr>
          <a:xfrm rot="5400000">
            <a:off x="3143240" y="3000372"/>
            <a:ext cx="642942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>
            <a:stCxn id="15" idx="2"/>
            <a:endCxn id="17" idx="0"/>
          </p:cNvCxnSpPr>
          <p:nvPr/>
        </p:nvCxnSpPr>
        <p:spPr>
          <a:xfrm rot="5400000">
            <a:off x="3893339" y="3750471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>
            <a:stCxn id="15" idx="2"/>
            <a:endCxn id="18" idx="0"/>
          </p:cNvCxnSpPr>
          <p:nvPr/>
        </p:nvCxnSpPr>
        <p:spPr>
          <a:xfrm rot="16200000" flipH="1">
            <a:off x="4607719" y="3036091"/>
            <a:ext cx="642942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ihandform 28"/>
          <p:cNvSpPr/>
          <p:nvPr/>
        </p:nvSpPr>
        <p:spPr>
          <a:xfrm>
            <a:off x="3788229" y="3592286"/>
            <a:ext cx="843642" cy="212271"/>
          </a:xfrm>
          <a:custGeom>
            <a:avLst/>
            <a:gdLst>
              <a:gd name="connsiteX0" fmla="*/ 0 w 843642"/>
              <a:gd name="connsiteY0" fmla="*/ 32657 h 212271"/>
              <a:gd name="connsiteX1" fmla="*/ 424542 w 843642"/>
              <a:gd name="connsiteY1" fmla="*/ 212271 h 212271"/>
              <a:gd name="connsiteX2" fmla="*/ 783771 w 843642"/>
              <a:gd name="connsiteY2" fmla="*/ 32657 h 212271"/>
              <a:gd name="connsiteX3" fmla="*/ 783771 w 843642"/>
              <a:gd name="connsiteY3" fmla="*/ 16328 h 212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3642" h="212271">
                <a:moveTo>
                  <a:pt x="0" y="32657"/>
                </a:moveTo>
                <a:cubicBezTo>
                  <a:pt x="146957" y="122464"/>
                  <a:pt x="293914" y="212271"/>
                  <a:pt x="424542" y="212271"/>
                </a:cubicBezTo>
                <a:cubicBezTo>
                  <a:pt x="555170" y="212271"/>
                  <a:pt x="723900" y="65314"/>
                  <a:pt x="783771" y="32657"/>
                </a:cubicBezTo>
                <a:cubicBezTo>
                  <a:pt x="843642" y="0"/>
                  <a:pt x="813706" y="8164"/>
                  <a:pt x="783771" y="1632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4363866" y="3619891"/>
            <a:ext cx="416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</a:t>
            </a:r>
            <a:endParaRPr lang="de-DE" dirty="0"/>
          </a:p>
        </p:txBody>
      </p:sp>
      <p:grpSp>
        <p:nvGrpSpPr>
          <p:cNvPr id="43" name="Gruppieren 42"/>
          <p:cNvGrpSpPr/>
          <p:nvPr/>
        </p:nvGrpSpPr>
        <p:grpSpPr>
          <a:xfrm>
            <a:off x="2143108" y="4500570"/>
            <a:ext cx="1428760" cy="571504"/>
            <a:chOff x="2143108" y="4500570"/>
            <a:chExt cx="1428760" cy="571504"/>
          </a:xfrm>
        </p:grpSpPr>
        <p:cxnSp>
          <p:nvCxnSpPr>
            <p:cNvPr id="32" name="Gerade Verbindung 31"/>
            <p:cNvCxnSpPr>
              <a:stCxn id="16" idx="2"/>
            </p:cNvCxnSpPr>
            <p:nvPr/>
          </p:nvCxnSpPr>
          <p:spPr>
            <a:xfrm rot="5400000">
              <a:off x="2143108" y="4500570"/>
              <a:ext cx="571504" cy="5715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>
              <a:stCxn id="16" idx="2"/>
            </p:cNvCxnSpPr>
            <p:nvPr/>
          </p:nvCxnSpPr>
          <p:spPr>
            <a:xfrm rot="16200000" flipH="1">
              <a:off x="2607455" y="4607727"/>
              <a:ext cx="571504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reihandform 39"/>
            <p:cNvSpPr/>
            <p:nvPr/>
          </p:nvSpPr>
          <p:spPr>
            <a:xfrm>
              <a:off x="2432957" y="4784271"/>
              <a:ext cx="473529" cy="122464"/>
            </a:xfrm>
            <a:custGeom>
              <a:avLst/>
              <a:gdLst>
                <a:gd name="connsiteX0" fmla="*/ 0 w 473529"/>
                <a:gd name="connsiteY0" fmla="*/ 0 h 122464"/>
                <a:gd name="connsiteX1" fmla="*/ 244929 w 473529"/>
                <a:gd name="connsiteY1" fmla="*/ 114300 h 122464"/>
                <a:gd name="connsiteX2" fmla="*/ 440872 w 473529"/>
                <a:gd name="connsiteY2" fmla="*/ 48986 h 122464"/>
                <a:gd name="connsiteX3" fmla="*/ 440872 w 473529"/>
                <a:gd name="connsiteY3" fmla="*/ 16329 h 122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3529" h="122464">
                  <a:moveTo>
                    <a:pt x="0" y="0"/>
                  </a:moveTo>
                  <a:cubicBezTo>
                    <a:pt x="85725" y="53068"/>
                    <a:pt x="171450" y="106136"/>
                    <a:pt x="244929" y="114300"/>
                  </a:cubicBezTo>
                  <a:cubicBezTo>
                    <a:pt x="318408" y="122464"/>
                    <a:pt x="408215" y="65314"/>
                    <a:pt x="440872" y="48986"/>
                  </a:cubicBezTo>
                  <a:cubicBezTo>
                    <a:pt x="473529" y="32658"/>
                    <a:pt x="457200" y="24493"/>
                    <a:pt x="440872" y="1632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2906486" y="4500570"/>
              <a:ext cx="6653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q(p)</a:t>
              </a:r>
              <a:endParaRPr lang="de-DE" dirty="0"/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3649486" y="4500570"/>
            <a:ext cx="1428760" cy="571504"/>
            <a:chOff x="2143108" y="4500570"/>
            <a:chExt cx="1428760" cy="571504"/>
          </a:xfrm>
        </p:grpSpPr>
        <p:cxnSp>
          <p:nvCxnSpPr>
            <p:cNvPr id="45" name="Gerade Verbindung 44"/>
            <p:cNvCxnSpPr/>
            <p:nvPr/>
          </p:nvCxnSpPr>
          <p:spPr>
            <a:xfrm rot="5400000">
              <a:off x="2143108" y="4500570"/>
              <a:ext cx="571504" cy="5715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/>
            <p:nvPr/>
          </p:nvCxnSpPr>
          <p:spPr>
            <a:xfrm rot="16200000" flipH="1">
              <a:off x="2607455" y="4607727"/>
              <a:ext cx="571504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reihandform 46"/>
            <p:cNvSpPr/>
            <p:nvPr/>
          </p:nvSpPr>
          <p:spPr>
            <a:xfrm>
              <a:off x="2432957" y="4784271"/>
              <a:ext cx="473529" cy="122464"/>
            </a:xfrm>
            <a:custGeom>
              <a:avLst/>
              <a:gdLst>
                <a:gd name="connsiteX0" fmla="*/ 0 w 473529"/>
                <a:gd name="connsiteY0" fmla="*/ 0 h 122464"/>
                <a:gd name="connsiteX1" fmla="*/ 244929 w 473529"/>
                <a:gd name="connsiteY1" fmla="*/ 114300 h 122464"/>
                <a:gd name="connsiteX2" fmla="*/ 440872 w 473529"/>
                <a:gd name="connsiteY2" fmla="*/ 48986 h 122464"/>
                <a:gd name="connsiteX3" fmla="*/ 440872 w 473529"/>
                <a:gd name="connsiteY3" fmla="*/ 16329 h 122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3529" h="122464">
                  <a:moveTo>
                    <a:pt x="0" y="0"/>
                  </a:moveTo>
                  <a:cubicBezTo>
                    <a:pt x="85725" y="53068"/>
                    <a:pt x="171450" y="106136"/>
                    <a:pt x="244929" y="114300"/>
                  </a:cubicBezTo>
                  <a:cubicBezTo>
                    <a:pt x="318408" y="122464"/>
                    <a:pt x="408215" y="65314"/>
                    <a:pt x="440872" y="48986"/>
                  </a:cubicBezTo>
                  <a:cubicBezTo>
                    <a:pt x="473529" y="32658"/>
                    <a:pt x="457200" y="24493"/>
                    <a:pt x="440872" y="1632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2906486" y="4500570"/>
              <a:ext cx="6653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q(p)</a:t>
              </a:r>
              <a:endParaRPr lang="de-DE" dirty="0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5078246" y="4500570"/>
            <a:ext cx="1428760" cy="571504"/>
            <a:chOff x="2143108" y="4500570"/>
            <a:chExt cx="1428760" cy="571504"/>
          </a:xfrm>
        </p:grpSpPr>
        <p:cxnSp>
          <p:nvCxnSpPr>
            <p:cNvPr id="50" name="Gerade Verbindung 49"/>
            <p:cNvCxnSpPr/>
            <p:nvPr/>
          </p:nvCxnSpPr>
          <p:spPr>
            <a:xfrm rot="5400000">
              <a:off x="2143108" y="4500570"/>
              <a:ext cx="571504" cy="5715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>
            <a:xfrm rot="16200000" flipH="1">
              <a:off x="2607455" y="4607727"/>
              <a:ext cx="571504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Freihandform 51"/>
            <p:cNvSpPr/>
            <p:nvPr/>
          </p:nvSpPr>
          <p:spPr>
            <a:xfrm>
              <a:off x="2432957" y="4784271"/>
              <a:ext cx="473529" cy="122464"/>
            </a:xfrm>
            <a:custGeom>
              <a:avLst/>
              <a:gdLst>
                <a:gd name="connsiteX0" fmla="*/ 0 w 473529"/>
                <a:gd name="connsiteY0" fmla="*/ 0 h 122464"/>
                <a:gd name="connsiteX1" fmla="*/ 244929 w 473529"/>
                <a:gd name="connsiteY1" fmla="*/ 114300 h 122464"/>
                <a:gd name="connsiteX2" fmla="*/ 440872 w 473529"/>
                <a:gd name="connsiteY2" fmla="*/ 48986 h 122464"/>
                <a:gd name="connsiteX3" fmla="*/ 440872 w 473529"/>
                <a:gd name="connsiteY3" fmla="*/ 16329 h 122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3529" h="122464">
                  <a:moveTo>
                    <a:pt x="0" y="0"/>
                  </a:moveTo>
                  <a:cubicBezTo>
                    <a:pt x="85725" y="53068"/>
                    <a:pt x="171450" y="106136"/>
                    <a:pt x="244929" y="114300"/>
                  </a:cubicBezTo>
                  <a:cubicBezTo>
                    <a:pt x="318408" y="122464"/>
                    <a:pt x="408215" y="65314"/>
                    <a:pt x="440872" y="48986"/>
                  </a:cubicBezTo>
                  <a:cubicBezTo>
                    <a:pt x="473529" y="32658"/>
                    <a:pt x="457200" y="24493"/>
                    <a:pt x="440872" y="1632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2906486" y="4500570"/>
              <a:ext cx="6653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q(p)</a:t>
              </a:r>
              <a:endParaRPr lang="de-DE" dirty="0"/>
            </a:p>
          </p:txBody>
        </p:sp>
      </p:grpSp>
      <p:sp>
        <p:nvSpPr>
          <p:cNvPr id="55" name="Textfeld 54"/>
          <p:cNvSpPr txBox="1"/>
          <p:nvPr/>
        </p:nvSpPr>
        <p:spPr>
          <a:xfrm>
            <a:off x="501622" y="5340687"/>
            <a:ext cx="84280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Der  Inspektor  I  hat weiterhin die gleiche Strategiemenge P wie im simultanen Spiel.</a:t>
            </a:r>
          </a:p>
          <a:p>
            <a:r>
              <a:rPr lang="de-DE" dirty="0" smtClean="0"/>
              <a:t>Die Strategiemenge d. Inspizierten O hängt nun von P ab.</a:t>
            </a:r>
          </a:p>
          <a:p>
            <a:endParaRPr lang="de-DE" dirty="0" smtClean="0"/>
          </a:p>
          <a:p>
            <a:pPr algn="ctr"/>
            <a:r>
              <a:rPr lang="de-DE" sz="2400" dirty="0" smtClean="0">
                <a:latin typeface="cmsy10"/>
              </a:rPr>
              <a:t>)</a:t>
            </a:r>
            <a:r>
              <a:rPr lang="de-DE" sz="2400" dirty="0" smtClean="0"/>
              <a:t>  </a:t>
            </a:r>
            <a:r>
              <a:rPr lang="de-DE" sz="2400" dirty="0" smtClean="0">
                <a:latin typeface="Calibri"/>
              </a:rPr>
              <a:t>Q</a:t>
            </a:r>
            <a:r>
              <a:rPr lang="de-DE" sz="2400" baseline="30000" dirty="0" smtClean="0">
                <a:latin typeface="Calibri"/>
              </a:rPr>
              <a:t>P</a:t>
            </a:r>
            <a:r>
              <a:rPr lang="de-DE" sz="2400" dirty="0" smtClean="0"/>
              <a:t> = { q(∙) | q: P </a:t>
            </a:r>
            <a:r>
              <a:rPr lang="de-DE" sz="2400" dirty="0" smtClean="0">
                <a:latin typeface="cmsy10"/>
              </a:rPr>
              <a:t>!</a:t>
            </a:r>
            <a:r>
              <a:rPr lang="de-DE" sz="2400" dirty="0" smtClean="0"/>
              <a:t> Q}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 animBg="1"/>
      <p:bldP spid="16" grpId="0" animBg="1"/>
      <p:bldP spid="17" grpId="0" animBg="1"/>
      <p:bldP spid="18" grpId="0" animBg="1"/>
      <p:bldP spid="29" grpId="0" animBg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428596" y="214290"/>
            <a:ext cx="61544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b="1" i="1" u="sng" dirty="0" smtClean="0"/>
              <a:t>Lösung des  Führerschaftspiels  (nicht-simultanes Spiel):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28596" y="614400"/>
            <a:ext cx="8258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Strategiekombination (p**,q**) mit p** </a:t>
            </a:r>
            <a:r>
              <a:rPr lang="de-DE" dirty="0" smtClean="0">
                <a:latin typeface="cmsy10"/>
              </a:rPr>
              <a:t>2</a:t>
            </a:r>
            <a:r>
              <a:rPr lang="de-DE" dirty="0" smtClean="0"/>
              <a:t> P  und q** </a:t>
            </a:r>
            <a:r>
              <a:rPr lang="de-DE" dirty="0" smtClean="0">
                <a:latin typeface="cmsy10"/>
              </a:rPr>
              <a:t>2</a:t>
            </a:r>
            <a:r>
              <a:rPr lang="de-DE" dirty="0" smtClean="0"/>
              <a:t> </a:t>
            </a:r>
            <a:r>
              <a:rPr lang="de-DE" dirty="0" smtClean="0">
                <a:latin typeface="Calibri"/>
              </a:rPr>
              <a:t>Q</a:t>
            </a:r>
            <a:r>
              <a:rPr lang="de-DE" baseline="30000" dirty="0" smtClean="0">
                <a:latin typeface="Calibri"/>
              </a:rPr>
              <a:t>P</a:t>
            </a:r>
            <a:r>
              <a:rPr lang="de-DE" dirty="0" smtClean="0"/>
              <a:t> heißt Nash-</a:t>
            </a:r>
            <a:r>
              <a:rPr lang="de-DE" dirty="0" err="1" smtClean="0"/>
              <a:t>Lsg</a:t>
            </a:r>
            <a:r>
              <a:rPr lang="de-DE" dirty="0" smtClean="0"/>
              <a:t>., wenn:</a:t>
            </a:r>
          </a:p>
          <a:p>
            <a:pPr algn="ctr"/>
            <a:endParaRPr lang="de-DE" dirty="0" smtClean="0"/>
          </a:p>
          <a:p>
            <a:r>
              <a:rPr lang="de-DE" dirty="0" smtClean="0"/>
              <a:t>		  I(p**, q**(p**))       </a:t>
            </a:r>
            <a:r>
              <a:rPr lang="de-DE" dirty="0" smtClean="0">
                <a:latin typeface="cmsy10"/>
              </a:rPr>
              <a:t>¸</a:t>
            </a:r>
            <a:r>
              <a:rPr lang="de-DE" dirty="0" smtClean="0"/>
              <a:t>  I(p , q**(p**))     </a:t>
            </a:r>
            <a:r>
              <a:rPr lang="de-DE" dirty="0" smtClean="0">
                <a:latin typeface="cmsy10"/>
              </a:rPr>
              <a:t>8</a:t>
            </a:r>
            <a:r>
              <a:rPr lang="de-DE" dirty="0" smtClean="0"/>
              <a:t>{p </a:t>
            </a:r>
            <a:r>
              <a:rPr lang="de-DE" dirty="0" smtClean="0">
                <a:latin typeface="cmsy10"/>
              </a:rPr>
              <a:t>2</a:t>
            </a:r>
            <a:r>
              <a:rPr lang="de-DE" dirty="0" smtClean="0"/>
              <a:t> P} </a:t>
            </a:r>
          </a:p>
          <a:p>
            <a:r>
              <a:rPr lang="de-DE" dirty="0" smtClean="0"/>
              <a:t>		 O(p**,q**(p**))       </a:t>
            </a:r>
            <a:r>
              <a:rPr lang="de-DE" dirty="0" smtClean="0">
                <a:latin typeface="cmsy10"/>
              </a:rPr>
              <a:t>¸</a:t>
            </a:r>
            <a:r>
              <a:rPr lang="de-DE" dirty="0" smtClean="0"/>
              <a:t>  O(p**,q(p**))     </a:t>
            </a:r>
            <a:r>
              <a:rPr lang="de-DE" dirty="0" smtClean="0">
                <a:latin typeface="cmsy10"/>
              </a:rPr>
              <a:t>8</a:t>
            </a:r>
            <a:r>
              <a:rPr lang="de-DE" dirty="0" smtClean="0"/>
              <a:t>{q(∙) </a:t>
            </a:r>
            <a:r>
              <a:rPr lang="de-DE" dirty="0" smtClean="0">
                <a:latin typeface="cmsy10"/>
              </a:rPr>
              <a:t>2</a:t>
            </a:r>
            <a:r>
              <a:rPr lang="de-DE" dirty="0" smtClean="0"/>
              <a:t> </a:t>
            </a:r>
            <a:r>
              <a:rPr lang="de-DE" dirty="0" smtClean="0">
                <a:latin typeface="Calibri"/>
              </a:rPr>
              <a:t>Q</a:t>
            </a:r>
            <a:r>
              <a:rPr lang="de-DE" baseline="30000" dirty="0" smtClean="0">
                <a:latin typeface="Calibri"/>
              </a:rPr>
              <a:t>P</a:t>
            </a:r>
            <a:r>
              <a:rPr lang="de-DE" dirty="0" smtClean="0"/>
              <a:t>}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0" y="3574687"/>
            <a:ext cx="2444755" cy="577850"/>
            <a:chOff x="428596" y="2184061"/>
            <a:chExt cx="2444755" cy="577850"/>
          </a:xfrm>
        </p:grpSpPr>
        <p:graphicFrame>
          <p:nvGraphicFramePr>
            <p:cNvPr id="24578" name="Object 2"/>
            <p:cNvGraphicFramePr>
              <a:graphicFrameLocks noChangeAspect="1"/>
            </p:cNvGraphicFramePr>
            <p:nvPr/>
          </p:nvGraphicFramePr>
          <p:xfrm>
            <a:off x="1142976" y="2184061"/>
            <a:ext cx="1730375" cy="577850"/>
          </p:xfrm>
          <a:graphic>
            <a:graphicData uri="http://schemas.openxmlformats.org/presentationml/2006/ole">
              <p:oleObj spid="_x0000_s24578" name="Formel" r:id="rId4" imgW="1180800" imgH="393480" progId="Equation.3">
                <p:embed/>
              </p:oleObj>
            </a:graphicData>
          </a:graphic>
        </p:graphicFrame>
        <p:sp>
          <p:nvSpPr>
            <p:cNvPr id="11" name="Textfeld 10"/>
            <p:cNvSpPr txBox="1"/>
            <p:nvPr/>
          </p:nvSpPr>
          <p:spPr>
            <a:xfrm>
              <a:off x="428596" y="2184061"/>
              <a:ext cx="107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Also:</a:t>
              </a:r>
              <a:endParaRPr lang="de-DE" dirty="0"/>
            </a:p>
          </p:txBody>
        </p:sp>
      </p:grpSp>
      <p:grpSp>
        <p:nvGrpSpPr>
          <p:cNvPr id="54" name="Gruppieren 53"/>
          <p:cNvGrpSpPr/>
          <p:nvPr/>
        </p:nvGrpSpPr>
        <p:grpSpPr>
          <a:xfrm>
            <a:off x="2643207" y="3574686"/>
            <a:ext cx="5841685" cy="646331"/>
            <a:chOff x="2643207" y="3574686"/>
            <a:chExt cx="5841685" cy="646331"/>
          </a:xfrm>
        </p:grpSpPr>
        <p:sp>
          <p:nvSpPr>
            <p:cNvPr id="13" name="Textfeld 12"/>
            <p:cNvSpPr txBox="1"/>
            <p:nvPr/>
          </p:nvSpPr>
          <p:spPr>
            <a:xfrm>
              <a:off x="2643207" y="3574686"/>
              <a:ext cx="34813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Dadurch bleibt auch die Auszahlung d. Inspizierten gleich: </a:t>
              </a:r>
              <a:endParaRPr lang="de-DE" dirty="0"/>
            </a:p>
          </p:txBody>
        </p:sp>
        <p:grpSp>
          <p:nvGrpSpPr>
            <p:cNvPr id="14" name="Gruppieren 13"/>
            <p:cNvGrpSpPr/>
            <p:nvPr/>
          </p:nvGrpSpPr>
          <p:grpSpPr>
            <a:xfrm>
              <a:off x="6154442" y="3574686"/>
              <a:ext cx="2330450" cy="644467"/>
              <a:chOff x="5714581" y="6075362"/>
              <a:chExt cx="2330450" cy="644467"/>
            </a:xfrm>
          </p:grpSpPr>
          <p:sp>
            <p:nvSpPr>
              <p:cNvPr id="15" name="Abgerundetes Rechteck 14"/>
              <p:cNvSpPr/>
              <p:nvPr/>
            </p:nvSpPr>
            <p:spPr>
              <a:xfrm>
                <a:off x="5787606" y="6075362"/>
                <a:ext cx="2184814" cy="644467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aphicFrame>
            <p:nvGraphicFramePr>
              <p:cNvPr id="16" name="Objekt 15"/>
              <p:cNvGraphicFramePr>
                <a:graphicFrameLocks noChangeAspect="1"/>
              </p:cNvGraphicFramePr>
              <p:nvPr/>
            </p:nvGraphicFramePr>
            <p:xfrm>
              <a:off x="5714581" y="6075362"/>
              <a:ext cx="2330450" cy="606425"/>
            </p:xfrm>
            <a:graphic>
              <a:graphicData uri="http://schemas.openxmlformats.org/presentationml/2006/ole">
                <p:oleObj spid="_x0000_s24579" name="Formel" r:id="rId5" imgW="1625400" imgH="393480" progId="Equation.3">
                  <p:embed/>
                </p:oleObj>
              </a:graphicData>
            </a:graphic>
          </p:graphicFrame>
        </p:grpSp>
      </p:grpSp>
      <p:sp>
        <p:nvSpPr>
          <p:cNvPr id="22" name="Textfeld 21"/>
          <p:cNvSpPr txBox="1"/>
          <p:nvPr/>
        </p:nvSpPr>
        <p:spPr>
          <a:xfrm>
            <a:off x="129748" y="1951672"/>
            <a:ext cx="9014252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u="sng" dirty="0" smtClean="0"/>
              <a:t>Satz: </a:t>
            </a:r>
            <a:r>
              <a:rPr lang="de-DE" dirty="0" smtClean="0"/>
              <a:t>Bei gegebenem, eindeutigem </a:t>
            </a:r>
            <a:r>
              <a:rPr lang="de-DE" dirty="0" err="1" smtClean="0"/>
              <a:t>Glg.Punkt</a:t>
            </a:r>
            <a:r>
              <a:rPr lang="de-DE" dirty="0" smtClean="0"/>
              <a:t> eines simultanen 2x2 Spiels, ist im entsprechenden Führerschafts-Spiel die Gleichgewichtsstrategie </a:t>
            </a:r>
            <a:r>
              <a:rPr lang="de-DE" i="1" dirty="0" smtClean="0"/>
              <a:t>p*  aus dem </a:t>
            </a:r>
            <a:r>
              <a:rPr lang="de-DE" dirty="0" smtClean="0"/>
              <a:t>simultanen Spiel für den Inspektor auch hier Gleichgewichtsstrategie. Und der Inspizierte spielt, unter seinen </a:t>
            </a:r>
            <a:r>
              <a:rPr lang="de-DE" i="1" u="sng" dirty="0" smtClean="0"/>
              <a:t>besten Antworten</a:t>
            </a:r>
            <a:r>
              <a:rPr lang="de-DE" u="sng" dirty="0" smtClean="0"/>
              <a:t> </a:t>
            </a:r>
            <a:r>
              <a:rPr lang="de-DE" dirty="0" smtClean="0"/>
              <a:t>auf die angekündigte Strategie p*,diejenige  als Gleichgewichtsstrategie, welche die </a:t>
            </a:r>
            <a:r>
              <a:rPr lang="de-DE" dirty="0" err="1" smtClean="0"/>
              <a:t>Inspektorauszahlung</a:t>
            </a:r>
            <a:r>
              <a:rPr lang="de-DE" dirty="0" smtClean="0"/>
              <a:t> </a:t>
            </a:r>
            <a:r>
              <a:rPr lang="de-DE" i="1" dirty="0" smtClean="0"/>
              <a:t>I(p*,q*(p*)) </a:t>
            </a:r>
            <a:r>
              <a:rPr lang="de-DE" dirty="0" smtClean="0"/>
              <a:t>maximiert.  </a:t>
            </a:r>
            <a:endParaRPr lang="de-DE" b="1" u="sng" dirty="0" smtClean="0"/>
          </a:p>
        </p:txBody>
      </p:sp>
      <p:grpSp>
        <p:nvGrpSpPr>
          <p:cNvPr id="33" name="Gruppieren 32"/>
          <p:cNvGrpSpPr/>
          <p:nvPr/>
        </p:nvGrpSpPr>
        <p:grpSpPr>
          <a:xfrm>
            <a:off x="6214220" y="4936866"/>
            <a:ext cx="525096" cy="761960"/>
            <a:chOff x="5189912" y="1015663"/>
            <a:chExt cx="525096" cy="761960"/>
          </a:xfrm>
        </p:grpSpPr>
        <p:sp>
          <p:nvSpPr>
            <p:cNvPr id="24" name="Textfeld 23"/>
            <p:cNvSpPr txBox="1"/>
            <p:nvPr/>
          </p:nvSpPr>
          <p:spPr>
            <a:xfrm>
              <a:off x="5357818" y="1015663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p</a:t>
              </a:r>
              <a:endParaRPr lang="de-DE" dirty="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5189912" y="1408291"/>
              <a:ext cx="525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1-p</a:t>
              </a:r>
              <a:endParaRPr lang="de-DE" dirty="0"/>
            </a:p>
          </p:txBody>
        </p:sp>
      </p:grpSp>
      <p:graphicFrame>
        <p:nvGraphicFramePr>
          <p:cNvPr id="26" name="Tabelle 25"/>
          <p:cNvGraphicFramePr>
            <a:graphicFrameLocks noGrp="1"/>
          </p:cNvGraphicFramePr>
          <p:nvPr/>
        </p:nvGraphicFramePr>
        <p:xfrm>
          <a:off x="6739316" y="4624842"/>
          <a:ext cx="2380065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355"/>
                <a:gridCol w="793355"/>
                <a:gridCol w="793355"/>
              </a:tblGrid>
              <a:tr h="292567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I\O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cmmib10" pitchFamily="34" charset="0"/>
                        </a:rPr>
                        <a:t>l</a:t>
                      </a:r>
                      <a:endParaRPr lang="de-DE" dirty="0">
                        <a:latin typeface="cmmib10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cmmib10" pitchFamily="34" charset="0"/>
                          <a:cs typeface="Times New Roman"/>
                        </a:rPr>
                        <a:t>̅l</a:t>
                      </a:r>
                      <a:endParaRPr lang="de-DE" dirty="0">
                        <a:latin typeface="cmmib10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92567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K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(-</a:t>
                      </a:r>
                      <a:r>
                        <a:rPr lang="de-DE" dirty="0" err="1" smtClean="0"/>
                        <a:t>c,+d</a:t>
                      </a:r>
                      <a:r>
                        <a:rPr lang="de-DE" dirty="0" smtClean="0"/>
                        <a:t>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/>
                        <a:t>(-a,-b)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2567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K</a:t>
                      </a:r>
                      <a:r>
                        <a:rPr lang="de-DE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̅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(</a:t>
                      </a:r>
                      <a:r>
                        <a:rPr lang="de-DE" sz="1800" dirty="0" smtClean="0"/>
                        <a:t>0,0</a:t>
                      </a:r>
                      <a:r>
                        <a:rPr lang="de-DE" dirty="0" smtClean="0"/>
                        <a:t>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(-</a:t>
                      </a:r>
                      <a:r>
                        <a:rPr lang="de-DE" dirty="0" err="1" smtClean="0"/>
                        <a:t>c,+d</a:t>
                      </a:r>
                      <a:r>
                        <a:rPr lang="de-DE" dirty="0" smtClean="0"/>
                        <a:t>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2" name="Gruppieren 31"/>
          <p:cNvGrpSpPr/>
          <p:nvPr/>
        </p:nvGrpSpPr>
        <p:grpSpPr>
          <a:xfrm>
            <a:off x="7572397" y="4255510"/>
            <a:ext cx="1514465" cy="369332"/>
            <a:chOff x="6744304" y="130710"/>
            <a:chExt cx="1942496" cy="369332"/>
          </a:xfrm>
        </p:grpSpPr>
        <p:sp>
          <p:nvSpPr>
            <p:cNvPr id="28" name="Textfeld 27"/>
            <p:cNvSpPr txBox="1"/>
            <p:nvPr/>
          </p:nvSpPr>
          <p:spPr>
            <a:xfrm>
              <a:off x="6744304" y="130710"/>
              <a:ext cx="9709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q(p)</a:t>
              </a:r>
              <a:endParaRPr lang="de-DE" dirty="0"/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7385704" y="130710"/>
              <a:ext cx="1301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     1-q(p)</a:t>
              </a:r>
              <a:endParaRPr lang="de-DE" dirty="0"/>
            </a:p>
          </p:txBody>
        </p:sp>
      </p:grpSp>
      <p:grpSp>
        <p:nvGrpSpPr>
          <p:cNvPr id="47" name="Gruppieren 46"/>
          <p:cNvGrpSpPr/>
          <p:nvPr/>
        </p:nvGrpSpPr>
        <p:grpSpPr>
          <a:xfrm>
            <a:off x="428596" y="5221305"/>
            <a:ext cx="3247605" cy="861224"/>
            <a:chOff x="317476" y="5371394"/>
            <a:chExt cx="3247605" cy="984956"/>
          </a:xfrm>
        </p:grpSpPr>
        <p:sp>
          <p:nvSpPr>
            <p:cNvPr id="46" name="Abgerundetes Rechteck 45"/>
            <p:cNvSpPr/>
            <p:nvPr/>
          </p:nvSpPr>
          <p:spPr>
            <a:xfrm>
              <a:off x="317476" y="5371394"/>
              <a:ext cx="3247605" cy="98495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graphicFrame>
          <p:nvGraphicFramePr>
            <p:cNvPr id="45" name="Objekt 44"/>
            <p:cNvGraphicFramePr>
              <a:graphicFrameLocks noChangeAspect="1"/>
            </p:cNvGraphicFramePr>
            <p:nvPr/>
          </p:nvGraphicFramePr>
          <p:xfrm>
            <a:off x="317476" y="5371394"/>
            <a:ext cx="2754327" cy="861224"/>
          </p:xfrm>
          <a:graphic>
            <a:graphicData uri="http://schemas.openxmlformats.org/presentationml/2006/ole">
              <p:oleObj spid="_x0000_s24584" name="Formel" r:id="rId6" imgW="1650960" imgH="393480" progId="Equation.3">
                <p:embed/>
              </p:oleObj>
            </a:graphicData>
          </a:graphic>
        </p:graphicFrame>
      </p:grpSp>
      <p:sp>
        <p:nvSpPr>
          <p:cNvPr id="48" name="Textfeld 47"/>
          <p:cNvSpPr txBox="1"/>
          <p:nvPr/>
        </p:nvSpPr>
        <p:spPr>
          <a:xfrm>
            <a:off x="6168666" y="5888038"/>
            <a:ext cx="570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Mit:</a:t>
            </a:r>
            <a:endParaRPr lang="de-DE" dirty="0"/>
          </a:p>
        </p:txBody>
      </p:sp>
      <p:graphicFrame>
        <p:nvGraphicFramePr>
          <p:cNvPr id="49" name="Objekt 48"/>
          <p:cNvGraphicFramePr>
            <a:graphicFrameLocks noChangeAspect="1"/>
          </p:cNvGraphicFramePr>
          <p:nvPr/>
        </p:nvGraphicFramePr>
        <p:xfrm>
          <a:off x="6726238" y="5888038"/>
          <a:ext cx="2349500" cy="387350"/>
        </p:xfrm>
        <a:graphic>
          <a:graphicData uri="http://schemas.openxmlformats.org/presentationml/2006/ole">
            <p:oleObj spid="_x0000_s24585" name="Formel" r:id="rId7" imgW="1460160" imgH="203040" progId="Equation.3">
              <p:embed/>
            </p:oleObj>
          </a:graphicData>
        </a:graphic>
      </p:graphicFrame>
      <p:sp>
        <p:nvSpPr>
          <p:cNvPr id="50" name="Textfeld 49"/>
          <p:cNvSpPr txBox="1"/>
          <p:nvPr/>
        </p:nvSpPr>
        <p:spPr>
          <a:xfrm>
            <a:off x="250578" y="6167477"/>
            <a:ext cx="6302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Als Gleichgewichtsauszahlung an den Inspektor  im </a:t>
            </a:r>
            <a:r>
              <a:rPr lang="de-DE" b="1" dirty="0" err="1" smtClean="0"/>
              <a:t>Führersschaftspiel</a:t>
            </a:r>
            <a:r>
              <a:rPr lang="de-DE" b="1" dirty="0" smtClean="0"/>
              <a:t>.</a:t>
            </a:r>
            <a:endParaRPr lang="de-DE" b="1" dirty="0"/>
          </a:p>
        </p:txBody>
      </p:sp>
      <p:grpSp>
        <p:nvGrpSpPr>
          <p:cNvPr id="56" name="Gruppieren 55"/>
          <p:cNvGrpSpPr/>
          <p:nvPr/>
        </p:nvGrpSpPr>
        <p:grpSpPr>
          <a:xfrm>
            <a:off x="714380" y="4432456"/>
            <a:ext cx="2290525" cy="504410"/>
            <a:chOff x="714380" y="4432456"/>
            <a:chExt cx="2290525" cy="504410"/>
          </a:xfrm>
        </p:grpSpPr>
        <p:sp>
          <p:nvSpPr>
            <p:cNvPr id="55" name="Abgerundetes Rechteck 54"/>
            <p:cNvSpPr/>
            <p:nvPr/>
          </p:nvSpPr>
          <p:spPr>
            <a:xfrm>
              <a:off x="714380" y="4432456"/>
              <a:ext cx="1928827" cy="50441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714380" y="4432456"/>
              <a:ext cx="22905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Also:  </a:t>
              </a:r>
              <a:r>
                <a:rPr lang="de-DE" sz="2000" dirty="0" smtClean="0"/>
                <a:t>q**(p**)=1</a:t>
              </a:r>
              <a:endParaRPr lang="de-DE" sz="2000" dirty="0"/>
            </a:p>
          </p:txBody>
        </p:sp>
      </p:grpSp>
      <p:cxnSp>
        <p:nvCxnSpPr>
          <p:cNvPr id="53" name="Gerade Verbindung 52"/>
          <p:cNvCxnSpPr/>
          <p:nvPr/>
        </p:nvCxnSpPr>
        <p:spPr>
          <a:xfrm rot="5400000" flipH="1" flipV="1">
            <a:off x="8029738" y="5089520"/>
            <a:ext cx="1315713" cy="1588"/>
          </a:xfrm>
          <a:prstGeom prst="line">
            <a:avLst/>
          </a:prstGeom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8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D50E-D09E-44A2-9F83-D8F70E6BA6A0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85720" y="214290"/>
            <a:ext cx="8401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Ist die Gleichgewichtsauszahlung für den Inspektor im Führerschaftspiel größer als im simultanen Spiel ? 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85720" y="860621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Dann  muss gelten:	 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364880" y="634640"/>
          <a:ext cx="3862960" cy="595313"/>
        </p:xfrm>
        <a:graphic>
          <a:graphicData uri="http://schemas.openxmlformats.org/presentationml/2006/ole">
            <p:oleObj spid="_x0000_s28674" name="Formel" r:id="rId4" imgW="1752480" imgH="39348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621045" y="1245009"/>
          <a:ext cx="3238006" cy="367481"/>
        </p:xfrm>
        <a:graphic>
          <a:graphicData uri="http://schemas.openxmlformats.org/presentationml/2006/ole">
            <p:oleObj spid="_x0000_s28675" name="Formel" r:id="rId5" imgW="2006280" imgH="20304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2621045" y="1612490"/>
          <a:ext cx="2349402" cy="333009"/>
        </p:xfrm>
        <a:graphic>
          <a:graphicData uri="http://schemas.openxmlformats.org/presentationml/2006/ole">
            <p:oleObj spid="_x0000_s28676" name="Formel" r:id="rId6" imgW="927000" imgH="177480" progId="Equation.3">
              <p:embed/>
            </p:oleObj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285720" y="1945499"/>
            <a:ext cx="88582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Damit ist also die Erwartungsauszahlung des Inspektors im </a:t>
            </a:r>
            <a:r>
              <a:rPr lang="de-DE" dirty="0" err="1" smtClean="0"/>
              <a:t>Führerschaftsspiel</a:t>
            </a:r>
            <a:r>
              <a:rPr lang="de-DE" dirty="0" smtClean="0"/>
              <a:t> höher</a:t>
            </a:r>
          </a:p>
          <a:p>
            <a:r>
              <a:rPr lang="de-DE" dirty="0" smtClean="0"/>
              <a:t>als im simultanen Spiel, </a:t>
            </a:r>
            <a:r>
              <a:rPr lang="de-DE" dirty="0" err="1" smtClean="0"/>
              <a:t>i.Z</a:t>
            </a:r>
            <a:r>
              <a:rPr lang="de-DE" dirty="0" smtClean="0"/>
              <a:t>.   </a:t>
            </a:r>
            <a:r>
              <a:rPr lang="de-DE" sz="2000" b="1" dirty="0" smtClean="0"/>
              <a:t>I** &gt;  I*.</a:t>
            </a:r>
          </a:p>
          <a:p>
            <a:r>
              <a:rPr lang="de-DE" dirty="0" smtClean="0"/>
              <a:t>Die Auszahlung an den Inspizierten ist im </a:t>
            </a:r>
            <a:r>
              <a:rPr lang="de-DE" dirty="0" err="1" smtClean="0"/>
              <a:t>Führerschaftsspiel</a:t>
            </a:r>
            <a:r>
              <a:rPr lang="de-DE" dirty="0" smtClean="0"/>
              <a:t>  unverändert, </a:t>
            </a:r>
            <a:r>
              <a:rPr lang="de-DE" dirty="0" err="1" smtClean="0"/>
              <a:t>i.Z</a:t>
            </a:r>
            <a:r>
              <a:rPr lang="de-DE" dirty="0" smtClean="0"/>
              <a:t>.  </a:t>
            </a:r>
            <a:r>
              <a:rPr lang="de-DE" sz="2000" b="1" dirty="0" smtClean="0"/>
              <a:t>O**=O* 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371460" y="3429000"/>
            <a:ext cx="8401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Vorteil für den Inspektor liegt darin, dass er seinen Kontrolleinfluss auf die 2 Stufen verteilen kann und dabei die Strategie des Inspizierten durch seine eigene Strategie beeinflusst wird.</a:t>
            </a:r>
          </a:p>
          <a:p>
            <a:r>
              <a:rPr lang="de-DE" dirty="0" smtClean="0"/>
              <a:t>Damit besteht für den Inspizierten eine </a:t>
            </a:r>
            <a:r>
              <a:rPr lang="de-DE" dirty="0" err="1" smtClean="0"/>
              <a:t>positve</a:t>
            </a:r>
            <a:r>
              <a:rPr lang="de-DE" dirty="0" smtClean="0"/>
              <a:t> </a:t>
            </a:r>
            <a:r>
              <a:rPr lang="de-DE" dirty="0" err="1" smtClean="0"/>
              <a:t>W‘keit</a:t>
            </a:r>
            <a:r>
              <a:rPr lang="de-DE" dirty="0" smtClean="0"/>
              <a:t>  		 , dass er bei einer Kontrolle erwischt wird. Deshalb wählt O die rationale Antwort, sich legal zu verhalten.</a:t>
            </a:r>
            <a:endParaRPr lang="de-DE" dirty="0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5707281" y="4051479"/>
          <a:ext cx="1116012" cy="577850"/>
        </p:xfrm>
        <a:graphic>
          <a:graphicData uri="http://schemas.openxmlformats.org/presentationml/2006/ole">
            <p:oleObj spid="_x0000_s28677" name="Formel" r:id="rId7" imgW="7617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NDY2@MY0CILMRA9A3YL82" val="3331"/>
</p:tagLst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1201</Words>
  <Application>Microsoft Office PowerPoint</Application>
  <PresentationFormat>Bildschirmpräsentation (4:3)</PresentationFormat>
  <Paragraphs>181</Paragraphs>
  <Slides>8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Larissa-Design</vt:lpstr>
      <vt:lpstr>Formel</vt:lpstr>
      <vt:lpstr>Inspektionsspiele</vt:lpstr>
      <vt:lpstr>Folie 2</vt:lpstr>
      <vt:lpstr>Folie 3</vt:lpstr>
      <vt:lpstr>Folie 4</vt:lpstr>
      <vt:lpstr>Folie 5</vt:lpstr>
      <vt:lpstr>Folie 6</vt:lpstr>
      <vt:lpstr>Folie 7</vt:lpstr>
      <vt:lpstr>Folie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Inspektionsspiele</dc:title>
  <dc:creator>andy2</dc:creator>
  <cp:lastModifiedBy>andy2</cp:lastModifiedBy>
  <cp:revision>176</cp:revision>
  <dcterms:created xsi:type="dcterms:W3CDTF">2009-02-12T22:42:47Z</dcterms:created>
  <dcterms:modified xsi:type="dcterms:W3CDTF">2009-03-03T22:52:36Z</dcterms:modified>
</cp:coreProperties>
</file>