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1"/>
  </p:notesMasterIdLst>
  <p:sldIdLst>
    <p:sldId id="283" r:id="rId2"/>
    <p:sldId id="267" r:id="rId3"/>
    <p:sldId id="315" r:id="rId4"/>
    <p:sldId id="256" r:id="rId5"/>
    <p:sldId id="257" r:id="rId6"/>
    <p:sldId id="258" r:id="rId7"/>
    <p:sldId id="314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4" r:id="rId23"/>
    <p:sldId id="285" r:id="rId24"/>
    <p:sldId id="312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334" r:id="rId35"/>
    <p:sldId id="298" r:id="rId36"/>
    <p:sldId id="299" r:id="rId37"/>
    <p:sldId id="300" r:id="rId38"/>
    <p:sldId id="332" r:id="rId39"/>
    <p:sldId id="333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21" r:id="rId51"/>
    <p:sldId id="322" r:id="rId52"/>
    <p:sldId id="323" r:id="rId53"/>
    <p:sldId id="324" r:id="rId54"/>
    <p:sldId id="325" r:id="rId55"/>
    <p:sldId id="326" r:id="rId56"/>
    <p:sldId id="327" r:id="rId57"/>
    <p:sldId id="328" r:id="rId58"/>
    <p:sldId id="329" r:id="rId59"/>
    <p:sldId id="330" r:id="rId60"/>
    <p:sldId id="331" r:id="rId61"/>
    <p:sldId id="296" r:id="rId62"/>
    <p:sldId id="259" r:id="rId63"/>
    <p:sldId id="261" r:id="rId64"/>
    <p:sldId id="266" r:id="rId65"/>
    <p:sldId id="262" r:id="rId66"/>
    <p:sldId id="268" r:id="rId67"/>
    <p:sldId id="264" r:id="rId68"/>
    <p:sldId id="263" r:id="rId69"/>
    <p:sldId id="265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5.wmf"/><Relationship Id="rId1" Type="http://schemas.openxmlformats.org/officeDocument/2006/relationships/image" Target="../media/image8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image" Target="../media/image110.wmf"/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12" Type="http://schemas.openxmlformats.org/officeDocument/2006/relationships/image" Target="../media/image109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11" Type="http://schemas.openxmlformats.org/officeDocument/2006/relationships/image" Target="../media/image108.wmf"/><Relationship Id="rId5" Type="http://schemas.openxmlformats.org/officeDocument/2006/relationships/image" Target="../media/image102.wmf"/><Relationship Id="rId10" Type="http://schemas.openxmlformats.org/officeDocument/2006/relationships/image" Target="../media/image107.wmf"/><Relationship Id="rId4" Type="http://schemas.openxmlformats.org/officeDocument/2006/relationships/image" Target="../media/image101.wmf"/><Relationship Id="rId9" Type="http://schemas.openxmlformats.org/officeDocument/2006/relationships/image" Target="../media/image106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4" Type="http://schemas.openxmlformats.org/officeDocument/2006/relationships/image" Target="../media/image11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8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3" Type="http://schemas.openxmlformats.org/officeDocument/2006/relationships/image" Target="../media/image121.wmf"/><Relationship Id="rId7" Type="http://schemas.openxmlformats.org/officeDocument/2006/relationships/image" Target="../media/image125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6" Type="http://schemas.openxmlformats.org/officeDocument/2006/relationships/image" Target="../media/image124.wmf"/><Relationship Id="rId5" Type="http://schemas.openxmlformats.org/officeDocument/2006/relationships/image" Target="../media/image123.wmf"/><Relationship Id="rId4" Type="http://schemas.openxmlformats.org/officeDocument/2006/relationships/image" Target="../media/image122.wmf"/><Relationship Id="rId9" Type="http://schemas.openxmlformats.org/officeDocument/2006/relationships/image" Target="../media/image127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Relationship Id="rId4" Type="http://schemas.openxmlformats.org/officeDocument/2006/relationships/image" Target="../media/image13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Relationship Id="rId4" Type="http://schemas.openxmlformats.org/officeDocument/2006/relationships/image" Target="../media/image13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wmf"/><Relationship Id="rId2" Type="http://schemas.openxmlformats.org/officeDocument/2006/relationships/image" Target="../media/image137.wmf"/><Relationship Id="rId1" Type="http://schemas.openxmlformats.org/officeDocument/2006/relationships/image" Target="../media/image136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wmf"/><Relationship Id="rId2" Type="http://schemas.openxmlformats.org/officeDocument/2006/relationships/image" Target="../media/image146.wmf"/><Relationship Id="rId1" Type="http://schemas.openxmlformats.org/officeDocument/2006/relationships/image" Target="../media/image145.wmf"/><Relationship Id="rId4" Type="http://schemas.openxmlformats.org/officeDocument/2006/relationships/image" Target="../media/image148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9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55D40-1AD0-46DF-ADC7-D162C7327A1E}" type="datetimeFigureOut">
              <a:rPr lang="bg-BG" smtClean="0"/>
              <a:pPr/>
              <a:t>05.2.2009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5102F-C515-495D-B82A-8AE2E5A6E7F6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5102F-C515-495D-B82A-8AE2E5A6E7F6}" type="slidenum">
              <a:rPr lang="bg-BG" smtClean="0"/>
              <a:pPr/>
              <a:t>11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5102F-C515-495D-B82A-8AE2E5A6E7F6}" type="slidenum">
              <a:rPr lang="bg-BG" smtClean="0"/>
              <a:pPr/>
              <a:t>17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5115EF-F930-44BF-8A71-F8D0887F9477}" type="datetimeFigureOut">
              <a:rPr lang="en-US" smtClean="0"/>
              <a:pPr/>
              <a:t>2/5/2009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9D3C626-614F-4895-845C-F1B9FE543B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42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3.bin"/><Relationship Id="rId9" Type="http://schemas.openxmlformats.org/officeDocument/2006/relationships/oleObject" Target="../embeddings/oleObject5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9.bin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68.bin"/><Relationship Id="rId10" Type="http://schemas.openxmlformats.org/officeDocument/2006/relationships/oleObject" Target="../embeddings/oleObject73.bin"/><Relationship Id="rId4" Type="http://schemas.openxmlformats.org/officeDocument/2006/relationships/oleObject" Target="../embeddings/oleObject67.bin"/><Relationship Id="rId9" Type="http://schemas.openxmlformats.org/officeDocument/2006/relationships/oleObject" Target="../embeddings/oleObject72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oleObject" Target="../embeddings/oleObject75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82.bin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4" Type="http://schemas.openxmlformats.org/officeDocument/2006/relationships/oleObject" Target="../embeddings/oleObject84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13" Type="http://schemas.openxmlformats.org/officeDocument/2006/relationships/oleObject" Target="../embeddings/oleObject105.bin"/><Relationship Id="rId3" Type="http://schemas.openxmlformats.org/officeDocument/2006/relationships/oleObject" Target="../embeddings/oleObject95.bin"/><Relationship Id="rId7" Type="http://schemas.openxmlformats.org/officeDocument/2006/relationships/oleObject" Target="../embeddings/oleObject99.bin"/><Relationship Id="rId12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98.bin"/><Relationship Id="rId11" Type="http://schemas.openxmlformats.org/officeDocument/2006/relationships/oleObject" Target="../embeddings/oleObject103.bin"/><Relationship Id="rId5" Type="http://schemas.openxmlformats.org/officeDocument/2006/relationships/oleObject" Target="../embeddings/oleObject97.bin"/><Relationship Id="rId15" Type="http://schemas.openxmlformats.org/officeDocument/2006/relationships/oleObject" Target="../embeddings/oleObject107.bin"/><Relationship Id="rId10" Type="http://schemas.openxmlformats.org/officeDocument/2006/relationships/oleObject" Target="../embeddings/oleObject102.bin"/><Relationship Id="rId4" Type="http://schemas.openxmlformats.org/officeDocument/2006/relationships/oleObject" Target="../embeddings/oleObject96.bin"/><Relationship Id="rId9" Type="http://schemas.openxmlformats.org/officeDocument/2006/relationships/oleObject" Target="../embeddings/oleObject101.bin"/><Relationship Id="rId14" Type="http://schemas.openxmlformats.org/officeDocument/2006/relationships/oleObject" Target="../embeddings/oleObject106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11.bin"/><Relationship Id="rId5" Type="http://schemas.openxmlformats.org/officeDocument/2006/relationships/oleObject" Target="../embeddings/oleObject110.bin"/><Relationship Id="rId4" Type="http://schemas.openxmlformats.org/officeDocument/2006/relationships/oleObject" Target="../embeddings/oleObject109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114.bin"/><Relationship Id="rId4" Type="http://schemas.openxmlformats.org/officeDocument/2006/relationships/oleObject" Target="../embeddings/oleObject113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19.bin"/><Relationship Id="rId11" Type="http://schemas.openxmlformats.org/officeDocument/2006/relationships/oleObject" Target="../embeddings/oleObject124.bin"/><Relationship Id="rId5" Type="http://schemas.openxmlformats.org/officeDocument/2006/relationships/oleObject" Target="../embeddings/oleObject118.bin"/><Relationship Id="rId10" Type="http://schemas.openxmlformats.org/officeDocument/2006/relationships/oleObject" Target="../embeddings/oleObject123.bin"/><Relationship Id="rId4" Type="http://schemas.openxmlformats.org/officeDocument/2006/relationships/oleObject" Target="../embeddings/oleObject117.bin"/><Relationship Id="rId9" Type="http://schemas.openxmlformats.org/officeDocument/2006/relationships/oleObject" Target="../embeddings/oleObject122.bin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28.bin"/><Relationship Id="rId5" Type="http://schemas.openxmlformats.org/officeDocument/2006/relationships/oleObject" Target="../embeddings/oleObject127.bin"/><Relationship Id="rId4" Type="http://schemas.openxmlformats.org/officeDocument/2006/relationships/oleObject" Target="../embeddings/oleObject126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137.bin"/><Relationship Id="rId4" Type="http://schemas.openxmlformats.org/officeDocument/2006/relationships/oleObject" Target="../embeddings/oleObject136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140.bin"/><Relationship Id="rId4" Type="http://schemas.openxmlformats.org/officeDocument/2006/relationships/oleObject" Target="../embeddings/oleObject139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5" Type="http://schemas.openxmlformats.org/officeDocument/2006/relationships/oleObject" Target="../embeddings/oleObject143.bin"/><Relationship Id="rId4" Type="http://schemas.openxmlformats.org/officeDocument/2006/relationships/oleObject" Target="../embeddings/oleObject142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47.bin"/><Relationship Id="rId5" Type="http://schemas.openxmlformats.org/officeDocument/2006/relationships/oleObject" Target="../embeddings/oleObject146.bin"/><Relationship Id="rId4" Type="http://schemas.openxmlformats.org/officeDocument/2006/relationships/oleObject" Target="../embeddings/oleObject145.bin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Das Braess Paradoxon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en-US" dirty="0" smtClean="0"/>
              <a:t>Im allgemeinen sind die Knoten den Straßenkreuzungen zugeordnet.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Genauer: man kann die Kreuzungen entsprechend den (vier) Einmündungen wie in der Abb. in vier Knoten auflösen.</a:t>
            </a:r>
            <a:endParaRPr lang="bg-BG" dirty="0" err="1"/>
          </a:p>
        </p:txBody>
      </p:sp>
      <p:pic>
        <p:nvPicPr>
          <p:cNvPr id="4" name="Picture 3" descr="C:\Users\user\Desktop\New Picture - Copy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286256"/>
            <a:ext cx="2284010" cy="2071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400" dirty="0" smtClean="0"/>
              <a:t>Schreibweise f. die Knoten, Bögen </a:t>
            </a:r>
            <a:br>
              <a:rPr lang="en-US" sz="3400" dirty="0" smtClean="0"/>
            </a:br>
            <a:r>
              <a:rPr lang="en-US" sz="3400" dirty="0" smtClean="0"/>
              <a:t>und Ströme</a:t>
            </a:r>
            <a:r>
              <a:rPr lang="en-US" sz="3200" dirty="0" smtClean="0"/>
              <a:t> 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</a:t>
            </a:r>
          </a:p>
          <a:p>
            <a:r>
              <a:rPr lang="en-US" dirty="0" smtClean="0"/>
              <a:t>            Knoten (Punkte) des Graphen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         Bögen des Graphen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      (Die Bögen sind mit einer Richtung 		       versehen) 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             Strom (Flu</a:t>
            </a:r>
            <a:r>
              <a:rPr lang="el-GR" dirty="0" smtClean="0">
                <a:latin typeface="Calibri"/>
              </a:rPr>
              <a:t>β</a:t>
            </a:r>
            <a:r>
              <a:rPr lang="en-US" dirty="0" smtClean="0"/>
              <a:t>) auf        				       (Fahrzeuge/Zeiteinheiten)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1752600"/>
          <a:ext cx="1071563" cy="865188"/>
        </p:xfrm>
        <a:graphic>
          <a:graphicData uri="http://schemas.openxmlformats.org/presentationml/2006/ole">
            <p:oleObj spid="_x0000_s1026" name="Equation" r:id="rId4" imgW="291960" imgH="22860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838200" y="2743200"/>
          <a:ext cx="1071570" cy="795648"/>
        </p:xfrm>
        <a:graphic>
          <a:graphicData uri="http://schemas.openxmlformats.org/presentationml/2006/ole">
            <p:oleObj spid="_x0000_s1027" name="Equation" r:id="rId5" imgW="317160" imgH="228600" progId="Equation.3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990600" y="4495800"/>
          <a:ext cx="874865" cy="748645"/>
        </p:xfrm>
        <a:graphic>
          <a:graphicData uri="http://schemas.openxmlformats.org/presentationml/2006/ole">
            <p:oleObj spid="_x0000_s1028" name="Equation" r:id="rId6" imgW="190440" imgH="228600" progId="Equation.3">
              <p:embed/>
            </p:oleObj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5018088" y="4572000"/>
          <a:ext cx="742168" cy="647704"/>
        </p:xfrm>
        <a:graphic>
          <a:graphicData uri="http://schemas.openxmlformats.org/presentationml/2006/ole">
            <p:oleObj spid="_x0000_s1029" name="Equation" r:id="rId7" imgW="190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Verkehrsnetze mit stationärem Strom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der Gesamtstrom setzt sich aus verschiedenen Stromfäden zusammen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jedem Stromfaden entspricht ein Pfad im Netz</a:t>
            </a:r>
          </a:p>
          <a:p>
            <a:endParaRPr lang="en-US" dirty="0" smtClean="0"/>
          </a:p>
          <a:p>
            <a:r>
              <a:rPr lang="en-US" dirty="0" smtClean="0"/>
              <a:t>jeder Faden besitzt einen Ausgangs- und einen Zielknoten in dem Netz</a:t>
            </a:r>
          </a:p>
          <a:p>
            <a:endParaRPr lang="en-US" dirty="0" smtClean="0"/>
          </a:p>
          <a:p>
            <a:r>
              <a:rPr lang="en-US" dirty="0" smtClean="0"/>
              <a:t>Es brauchen nur die Pfade berücksichtigt zu werden, die keine Zyklen enthalten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4128"/>
            <a:ext cx="8229600" cy="4525963"/>
          </a:xfrm>
        </p:spPr>
        <p:txBody>
          <a:bodyPr/>
          <a:lstStyle/>
          <a:p>
            <a:r>
              <a:rPr lang="en-US" dirty="0" smtClean="0"/>
              <a:t>            Pfade, die keinen Bogen mehrfach           	      enthalten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         Strom entlang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sei der Vektor mit den </a:t>
            </a:r>
          </a:p>
          <a:p>
            <a:pPr>
              <a:buNone/>
            </a:pPr>
            <a:r>
              <a:rPr lang="en-US" dirty="0" smtClean="0"/>
              <a:t>              Komponenten </a:t>
            </a:r>
            <a:endParaRPr lang="bg-BG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14400" y="990600"/>
          <a:ext cx="928694" cy="714380"/>
        </p:xfrm>
        <a:graphic>
          <a:graphicData uri="http://schemas.openxmlformats.org/presentationml/2006/ole">
            <p:oleObj spid="_x0000_s2050" name="Equation" r:id="rId3" imgW="1173240" imgH="825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90600" y="2590800"/>
          <a:ext cx="857256" cy="862015"/>
        </p:xfrm>
        <a:graphic>
          <a:graphicData uri="http://schemas.openxmlformats.org/presentationml/2006/ole">
            <p:oleObj spid="_x0000_s2051" name="Equation" r:id="rId4" imgW="241200" imgH="24120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648200" y="2834521"/>
          <a:ext cx="571504" cy="670679"/>
        </p:xfrm>
        <a:graphic>
          <a:graphicData uri="http://schemas.openxmlformats.org/presentationml/2006/ole">
            <p:oleObj spid="_x0000_s2052" name="Equation" r:id="rId5" imgW="215640" imgH="241200" progId="Equation.3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1066800" y="4191000"/>
          <a:ext cx="642942" cy="593485"/>
        </p:xfrm>
        <a:graphic>
          <a:graphicData uri="http://schemas.openxmlformats.org/presentationml/2006/ole">
            <p:oleObj spid="_x0000_s2053" name="Equation" r:id="rId6" imgW="164880" imgH="152280" progId="Equation.3">
              <p:embed/>
            </p:oleObj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4572000" y="4616445"/>
          <a:ext cx="713591" cy="717555"/>
        </p:xfrm>
        <a:graphic>
          <a:graphicData uri="http://schemas.openxmlformats.org/presentationml/2006/ole">
            <p:oleObj spid="_x0000_s2054" name="Equation" r:id="rId7" imgW="857160" imgH="8618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r>
              <a:rPr lang="en-US" dirty="0" smtClean="0"/>
              <a:t>Die Verknüpfung der Ströme von Pfaden und Bögen wird durch eine Wegmatrix hergestellt, deren Koeffizienten wegen des Verbots von Zyklen nur die Werte 1 oder 0 annehmen.</a:t>
            </a:r>
            <a:r>
              <a:rPr lang="de-DE" dirty="0"/>
              <a:t> 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/>
              <a:t> </a:t>
            </a:r>
          </a:p>
          <a:p>
            <a:endParaRPr lang="de-DE" dirty="0" smtClean="0"/>
          </a:p>
          <a:p>
            <a:r>
              <a:rPr lang="de-DE" dirty="0" smtClean="0"/>
              <a:t>Es ist</a:t>
            </a:r>
          </a:p>
          <a:p>
            <a:pPr>
              <a:buNone/>
            </a:pPr>
            <a:r>
              <a:rPr lang="de-DE" dirty="0" smtClean="0"/>
              <a:t>	</a:t>
            </a:r>
          </a:p>
          <a:p>
            <a:r>
              <a:rPr lang="de-DE" dirty="0" smtClean="0"/>
              <a:t>alle Str</a:t>
            </a:r>
            <a:r>
              <a:rPr lang="en-US" dirty="0" smtClean="0"/>
              <a:t>öme haben nichtnegative Werte</a:t>
            </a:r>
            <a:endParaRPr lang="de-DE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2895600"/>
          <a:ext cx="7708900" cy="977900"/>
        </p:xfrm>
        <a:graphic>
          <a:graphicData uri="http://schemas.openxmlformats.org/presentationml/2006/ole">
            <p:oleObj spid="_x0000_s3074" name="Equation" r:id="rId3" imgW="3632040" imgH="482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05000" y="3962400"/>
          <a:ext cx="6700838" cy="785813"/>
        </p:xfrm>
        <a:graphic>
          <a:graphicData uri="http://schemas.openxmlformats.org/presentationml/2006/ole">
            <p:oleObj spid="_x0000_s3075" name="Equation" r:id="rId4" imgW="339084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en-US" dirty="0" smtClean="0"/>
              <a:t>Spezialfall: der gesamte Strom besitzt einen gemeinsamen Ausgangspunkt und einen gemeinsamen Zielpunkt, die wir dann mit             		bezeichnen. </a:t>
            </a:r>
            <a:r>
              <a:rPr lang="de-DE" dirty="0" smtClean="0"/>
              <a:t>   </a:t>
            </a:r>
          </a:p>
          <a:p>
            <a:endParaRPr lang="de-DE" baseline="30000" dirty="0" smtClean="0"/>
          </a:p>
          <a:p>
            <a:pPr>
              <a:buNone/>
            </a:pPr>
            <a:r>
              <a:rPr lang="de-DE" baseline="30000" dirty="0" smtClean="0"/>
              <a:t>   </a:t>
            </a:r>
          </a:p>
          <a:p>
            <a:r>
              <a:rPr lang="en-US" dirty="0" smtClean="0"/>
              <a:t>Der Gesamtflu</a:t>
            </a:r>
            <a:r>
              <a:rPr lang="el-GR" dirty="0" smtClean="0"/>
              <a:t>β</a:t>
            </a:r>
            <a:r>
              <a:rPr lang="en-US" dirty="0" smtClean="0"/>
              <a:t> berechnet sich gemä</a:t>
            </a:r>
            <a:r>
              <a:rPr lang="el-GR" dirty="0" smtClean="0"/>
              <a:t>β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sz="3200" dirty="0" smtClean="0"/>
          </a:p>
          <a:p>
            <a:pPr lvl="2">
              <a:buNone/>
            </a:pPr>
            <a:endParaRPr lang="de-DE" sz="32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4098" name="Equation" r:id="rId3" imgW="914400" imgH="21564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838200" y="2362200"/>
          <a:ext cx="1475441" cy="500066"/>
        </p:xfrm>
        <a:graphic>
          <a:graphicData uri="http://schemas.openxmlformats.org/presentationml/2006/ole">
            <p:oleObj spid="_x0000_s4099" name="Equation" r:id="rId4" imgW="672840" imgH="228600" progId="Equation.3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000232" y="4714884"/>
          <a:ext cx="5424510" cy="915241"/>
        </p:xfrm>
        <a:graphic>
          <a:graphicData uri="http://schemas.openxmlformats.org/presentationml/2006/ole">
            <p:oleObj spid="_x0000_s4100" name="Equation" r:id="rId5" imgW="2120760" imgH="36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n-US" dirty="0" smtClean="0"/>
              <a:t>Allgeimener Fall:</a:t>
            </a:r>
          </a:p>
          <a:p>
            <a:pPr lvl="2"/>
            <a:r>
              <a:rPr lang="en-US" sz="2700" dirty="0" smtClean="0"/>
              <a:t>Indexmengen       einführen</a:t>
            </a:r>
          </a:p>
          <a:p>
            <a:pPr lvl="2"/>
            <a:r>
              <a:rPr lang="en-US" sz="2700" dirty="0" smtClean="0"/>
              <a:t>in den Klassen                  befinden sich </a:t>
            </a:r>
          </a:p>
          <a:p>
            <a:pPr lvl="2">
              <a:buNone/>
            </a:pPr>
            <a:r>
              <a:rPr lang="en-US" sz="2700" dirty="0" smtClean="0"/>
              <a:t>	nur Pfade mit gleichen Ausgangs- und</a:t>
            </a:r>
          </a:p>
          <a:p>
            <a:pPr lvl="2">
              <a:buNone/>
            </a:pPr>
            <a:r>
              <a:rPr lang="en-US" sz="2700" dirty="0" smtClean="0"/>
              <a:t>	gleichen Zielknoten</a:t>
            </a:r>
          </a:p>
          <a:p>
            <a:pPr lvl="2">
              <a:buNone/>
            </a:pPr>
            <a:endParaRPr lang="en-US" sz="2700" dirty="0" smtClean="0"/>
          </a:p>
          <a:p>
            <a:r>
              <a:rPr lang="en-US" dirty="0" smtClean="0"/>
              <a:t>Es sei in Analogie zu (2.3): </a:t>
            </a:r>
            <a:endParaRPr lang="bg-BG" dirty="0" smtClean="0"/>
          </a:p>
          <a:p>
            <a:endParaRPr lang="en-US" dirty="0" smtClean="0"/>
          </a:p>
          <a:p>
            <a:pPr>
              <a:buNone/>
            </a:pPr>
            <a:endParaRPr lang="bg-BG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10000" y="1676400"/>
          <a:ext cx="500066" cy="514353"/>
        </p:xfrm>
        <a:graphic>
          <a:graphicData uri="http://schemas.openxmlformats.org/presentationml/2006/ole">
            <p:oleObj spid="_x0000_s5122" name="Equation" r:id="rId3" imgW="19044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038600" y="2209800"/>
          <a:ext cx="1428760" cy="429729"/>
        </p:xfrm>
        <a:graphic>
          <a:graphicData uri="http://schemas.openxmlformats.org/presentationml/2006/ole">
            <p:oleObj spid="_x0000_s5123" name="Equation" r:id="rId4" imgW="799920" imgH="241200" progId="Equation.3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2057400" y="4876800"/>
          <a:ext cx="3119437" cy="928688"/>
        </p:xfrm>
        <a:graphic>
          <a:graphicData uri="http://schemas.openxmlformats.org/presentationml/2006/ole">
            <p:oleObj spid="_x0000_s5124" name="Equation" r:id="rId5" imgW="1473120" imgH="380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der günstigste Pfad = der Pfad, mit dem geringsten Aufwand bzgl. Wegkosten, Fahrzeiten und Weglänge, der für das Durchfahren erforderlich ist. </a:t>
            </a:r>
          </a:p>
          <a:p>
            <a:endParaRPr lang="en-US" dirty="0" smtClean="0"/>
          </a:p>
          <a:p>
            <a:r>
              <a:rPr lang="en-US" dirty="0" smtClean="0"/>
              <a:t>ausschlaggebende Grö</a:t>
            </a:r>
            <a:r>
              <a:rPr lang="el-GR" dirty="0" smtClean="0"/>
              <a:t>β</a:t>
            </a:r>
            <a:r>
              <a:rPr lang="en-US" dirty="0" smtClean="0"/>
              <a:t>e: die Fahrzeit, (so wird auch zum Ausdruck gebracht, dass der Aufwand von der Verkehrsdichte abhängen kann)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Definitionen zum Modell</a:t>
            </a:r>
            <a:endParaRPr lang="bg-B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en-US" dirty="0" smtClean="0"/>
              <a:t>          Zeit, die zum Durchlaufen von      benötigt wird, wenn auf       der Strom           flie</a:t>
            </a:r>
            <a:r>
              <a:rPr lang="el-GR" dirty="0" smtClean="0"/>
              <a:t>β</a:t>
            </a:r>
            <a:r>
              <a:rPr lang="en-US" dirty="0" smtClean="0"/>
              <a:t>t.</a:t>
            </a:r>
          </a:p>
          <a:p>
            <a:endParaRPr lang="en-US" dirty="0" smtClean="0"/>
          </a:p>
          <a:p>
            <a:r>
              <a:rPr lang="en-US" dirty="0" smtClean="0"/>
              <a:t>           Zeitbedarf, um </a:t>
            </a:r>
            <a:r>
              <a:rPr lang="de-DE" dirty="0" smtClean="0"/>
              <a:t>a</a:t>
            </a:r>
            <a:r>
              <a:rPr lang="de-DE" baseline="30000" dirty="0" smtClean="0"/>
              <a:t>i  </a:t>
            </a:r>
            <a:r>
              <a:rPr lang="de-DE" dirty="0" smtClean="0"/>
              <a:t>von a</a:t>
            </a:r>
            <a:r>
              <a:rPr lang="de-DE" baseline="30000" dirty="0" smtClean="0"/>
              <a:t>k</a:t>
            </a:r>
            <a:r>
              <a:rPr lang="de-DE" dirty="0" smtClean="0"/>
              <a:t> </a:t>
            </a:r>
            <a:r>
              <a:rPr lang="en-US" dirty="0" smtClean="0"/>
              <a:t>auf dem Pfad</a:t>
            </a:r>
          </a:p>
          <a:p>
            <a:pPr>
              <a:buNone/>
            </a:pPr>
            <a:r>
              <a:rPr lang="en-US" dirty="0" smtClean="0"/>
              <a:t>         zu erreichen. (Die Indizes könnnen weggelassen werden, falls </a:t>
            </a:r>
            <a:r>
              <a:rPr lang="de-DE" dirty="0" smtClean="0"/>
              <a:t>a</a:t>
            </a:r>
            <a:r>
              <a:rPr lang="de-DE" baseline="30000" dirty="0" smtClean="0"/>
              <a:t>i  </a:t>
            </a:r>
            <a:r>
              <a:rPr lang="de-DE" dirty="0" smtClean="0"/>
              <a:t>Zielknoten und a</a:t>
            </a:r>
            <a:r>
              <a:rPr lang="de-DE" baseline="30000" dirty="0" smtClean="0"/>
              <a:t>k</a:t>
            </a:r>
            <a:r>
              <a:rPr lang="en-US" dirty="0" smtClean="0"/>
              <a:t> Ausgangsknoten von       ist.</a:t>
            </a:r>
            <a:endParaRPr lang="bg-BG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914400" y="1524000"/>
          <a:ext cx="857255" cy="550722"/>
        </p:xfrm>
        <a:graphic>
          <a:graphicData uri="http://schemas.openxmlformats.org/presentationml/2006/ole">
            <p:oleObj spid="_x0000_s6146" name="Equation" r:id="rId3" imgW="1571760" imgH="10098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086600" y="1600200"/>
          <a:ext cx="571504" cy="476253"/>
        </p:xfrm>
        <a:graphic>
          <a:graphicData uri="http://schemas.openxmlformats.org/presentationml/2006/ole">
            <p:oleObj spid="_x0000_s6147" name="Equation" r:id="rId4" imgW="190440" imgH="228600" progId="Equation.3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4953000" y="1981200"/>
          <a:ext cx="640080" cy="533400"/>
        </p:xfrm>
        <a:graphic>
          <a:graphicData uri="http://schemas.openxmlformats.org/presentationml/2006/ole">
            <p:oleObj spid="_x0000_s6148" name="Equation" r:id="rId5" imgW="571680" imgH="4762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315200" y="2057400"/>
          <a:ext cx="857256" cy="440875"/>
        </p:xfrm>
        <a:graphic>
          <a:graphicData uri="http://schemas.openxmlformats.org/presentationml/2006/ole">
            <p:oleObj spid="_x0000_s6149" name="Equation" r:id="rId6" imgW="444240" imgH="2286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90600" y="3352800"/>
          <a:ext cx="857256" cy="489861"/>
        </p:xfrm>
        <a:graphic>
          <a:graphicData uri="http://schemas.openxmlformats.org/presentationml/2006/ole">
            <p:oleObj spid="_x0000_s6150" name="Equation" r:id="rId7" imgW="444240" imgH="25380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990600" y="3810000"/>
          <a:ext cx="485026" cy="542088"/>
        </p:xfrm>
        <a:graphic>
          <a:graphicData uri="http://schemas.openxmlformats.org/presentationml/2006/ole">
            <p:oleObj spid="_x0000_s6151" name="Equation" r:id="rId8" imgW="215640" imgH="2412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953000" y="4648200"/>
          <a:ext cx="527052" cy="527052"/>
        </p:xfrm>
        <a:graphic>
          <a:graphicData uri="http://schemas.openxmlformats.org/presentationml/2006/ole">
            <p:oleObj spid="_x0000_s6152" name="Equation" r:id="rId9" imgW="2412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n-US" dirty="0" smtClean="0"/>
              <a:t>Der Zeitaufwand hängt von den Strömen auf                         </a:t>
            </a:r>
          </a:p>
          <a:p>
            <a:pPr>
              <a:buNone/>
            </a:pPr>
            <a:r>
              <a:rPr lang="en-US" dirty="0" smtClean="0"/>
              <a:t>        ab.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Der Aufwand für den ganzen Pfad setzt sich aus dem für die betreffenden Bögen additiv zusammen, und es gilt für Zeiten zwischen Ausgangs- und Zielknoten: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bg-BG" dirty="0" err="1" smtClean="0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914400" y="1676400"/>
          <a:ext cx="485775" cy="541337"/>
        </p:xfrm>
        <a:graphic>
          <a:graphicData uri="http://schemas.openxmlformats.org/presentationml/2006/ole">
            <p:oleObj spid="_x0000_s7170" name="Equation" r:id="rId3" imgW="485640" imgH="5414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31950" y="4572000"/>
          <a:ext cx="6286500" cy="857250"/>
        </p:xfrm>
        <a:graphic>
          <a:graphicData uri="http://schemas.openxmlformats.org/presentationml/2006/ole">
            <p:oleObj spid="_x0000_s7171" name="Equation" r:id="rId4" imgW="2514600" imgH="34272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6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de-DE" dirty="0" smtClean="0"/>
              <a:t>Einleitung</a:t>
            </a:r>
          </a:p>
          <a:p>
            <a:pPr>
              <a:spcAft>
                <a:spcPts val="1200"/>
              </a:spcAft>
            </a:pPr>
            <a:r>
              <a:rPr lang="de-DE" dirty="0" smtClean="0"/>
              <a:t>Graph und Strassennetz</a:t>
            </a:r>
          </a:p>
          <a:p>
            <a:pPr>
              <a:spcAft>
                <a:spcPts val="1200"/>
              </a:spcAft>
            </a:pPr>
            <a:r>
              <a:rPr lang="de-DE" dirty="0" smtClean="0"/>
              <a:t>Optimatilität</a:t>
            </a:r>
          </a:p>
          <a:p>
            <a:pPr>
              <a:spcAft>
                <a:spcPts val="1200"/>
              </a:spcAft>
            </a:pPr>
            <a:r>
              <a:rPr lang="de-DE" dirty="0" smtClean="0"/>
              <a:t>Kritischer Strom</a:t>
            </a:r>
          </a:p>
          <a:p>
            <a:pPr>
              <a:spcAft>
                <a:spcPts val="1200"/>
              </a:spcAft>
            </a:pPr>
            <a:r>
              <a:rPr lang="de-DE" dirty="0" smtClean="0"/>
              <a:t>Existenzsatz</a:t>
            </a:r>
          </a:p>
          <a:p>
            <a:pPr>
              <a:spcAft>
                <a:spcPts val="1200"/>
              </a:spcAft>
            </a:pPr>
            <a:r>
              <a:rPr lang="de-DE" dirty="0" smtClean="0"/>
              <a:t>Beispiel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r>
              <a:rPr lang="en-US" dirty="0" smtClean="0"/>
              <a:t>Gliederung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en-US" dirty="0" smtClean="0"/>
              <a:t>Ferner definieren wir als jeweils ungünstigste Zeit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wobei                 die Ziel- bzw. Ausgangs- punkte der Pfade                   seien.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95095" y="2357430"/>
          <a:ext cx="7115459" cy="1838327"/>
        </p:xfrm>
        <a:graphic>
          <a:graphicData uri="http://schemas.openxmlformats.org/presentationml/2006/ole">
            <p:oleObj spid="_x0000_s8194" name="Equation" r:id="rId3" imgW="2984400" imgH="825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57400" y="4876800"/>
          <a:ext cx="1595450" cy="522147"/>
        </p:xfrm>
        <a:graphic>
          <a:graphicData uri="http://schemas.openxmlformats.org/presentationml/2006/ole">
            <p:oleObj spid="_x0000_s8195" name="Equation" r:id="rId4" imgW="69840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86200" y="5410200"/>
          <a:ext cx="1571636" cy="473985"/>
        </p:xfrm>
        <a:graphic>
          <a:graphicData uri="http://schemas.openxmlformats.org/presentationml/2006/ole">
            <p:oleObj spid="_x0000_s8196" name="Equation" r:id="rId5" imgW="7999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 smtClean="0"/>
              <a:t> </a:t>
            </a:r>
            <a:endParaRPr lang="bg-BG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en-US" dirty="0" smtClean="0"/>
              <a:t>Für die Funktionen           treffen wir folgende Voraussetzungen:</a:t>
            </a:r>
          </a:p>
          <a:p>
            <a:pPr>
              <a:buNone/>
            </a:pPr>
            <a:endParaRPr lang="en-US" dirty="0" smtClean="0"/>
          </a:p>
          <a:p>
            <a:pPr lvl="3">
              <a:buClr>
                <a:schemeClr val="accent1"/>
              </a:buClr>
            </a:pPr>
            <a:r>
              <a:rPr lang="en-US" sz="2700" dirty="0" smtClean="0"/>
              <a:t>                        </a:t>
            </a:r>
          </a:p>
          <a:p>
            <a:pPr lvl="3">
              <a:buNone/>
            </a:pPr>
            <a:endParaRPr lang="en-US" sz="1600" dirty="0" smtClean="0"/>
          </a:p>
          <a:p>
            <a:pPr lvl="3">
              <a:buClr>
                <a:schemeClr val="accent1"/>
              </a:buClr>
            </a:pPr>
            <a:r>
              <a:rPr lang="en-US" sz="2700" dirty="0" smtClean="0"/>
              <a:t>         ist monoton nicht fallend</a:t>
            </a:r>
          </a:p>
          <a:p>
            <a:pPr lvl="3"/>
            <a:endParaRPr lang="en-US" sz="1600" dirty="0" smtClean="0"/>
          </a:p>
          <a:p>
            <a:pPr lvl="3">
              <a:buClr>
                <a:schemeClr val="accent1"/>
              </a:buClr>
            </a:pPr>
            <a:r>
              <a:rPr lang="en-US" sz="2700" dirty="0" smtClean="0"/>
              <a:t>          ist linksseitig stetig, d.h.:</a:t>
            </a:r>
          </a:p>
          <a:p>
            <a:pPr lvl="5">
              <a:buNone/>
            </a:pPr>
            <a:endParaRPr lang="en-US" sz="2700" dirty="0" smtClean="0"/>
          </a:p>
          <a:p>
            <a:pPr lvl="5">
              <a:buNone/>
            </a:pPr>
            <a:endParaRPr lang="en-US" sz="2700" dirty="0" smtClean="0"/>
          </a:p>
          <a:p>
            <a:pPr lvl="3">
              <a:buNone/>
            </a:pPr>
            <a:endParaRPr lang="en-US" sz="2700" dirty="0" smtClean="0"/>
          </a:p>
          <a:p>
            <a:pPr lvl="3"/>
            <a:endParaRPr lang="bg-BG" sz="27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91000" y="1143000"/>
          <a:ext cx="857256" cy="532091"/>
        </p:xfrm>
        <a:graphic>
          <a:graphicData uri="http://schemas.openxmlformats.org/presentationml/2006/ole">
            <p:oleObj spid="_x0000_s9218" name="Equation" r:id="rId3" imgW="368280" imgH="228600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676400" y="2471734"/>
          <a:ext cx="1305728" cy="500066"/>
        </p:xfrm>
        <a:graphic>
          <a:graphicData uri="http://schemas.openxmlformats.org/presentationml/2006/ole">
            <p:oleObj spid="_x0000_s9219" name="Equation" r:id="rId4" imgW="596880" imgH="228600" progId="Equation.3">
              <p:embed/>
            </p:oleObj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1752600" y="3201987"/>
          <a:ext cx="857250" cy="531813"/>
        </p:xfrm>
        <a:graphic>
          <a:graphicData uri="http://schemas.openxmlformats.org/presentationml/2006/ole">
            <p:oleObj spid="_x0000_s9220" name="Equation" r:id="rId5" imgW="857160" imgH="531720" progId="Equation.3">
              <p:embed/>
            </p:oleObj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1752600" y="3963987"/>
          <a:ext cx="857250" cy="531813"/>
        </p:xfrm>
        <a:graphic>
          <a:graphicData uri="http://schemas.openxmlformats.org/presentationml/2006/ole">
            <p:oleObj spid="_x0000_s9221" name="Equation" r:id="rId6" imgW="857160" imgH="53172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667000" y="4876800"/>
          <a:ext cx="4067175" cy="1071563"/>
        </p:xfrm>
        <a:graphic>
          <a:graphicData uri="http://schemas.openxmlformats.org/presentationml/2006/ole">
            <p:oleObj spid="_x0000_s9222" name="Equation" r:id="rId7" imgW="1879560" imgH="4950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smtClean="0"/>
              <a:t>Optimalität</a:t>
            </a:r>
            <a:endParaRPr lang="de-D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743200"/>
            <a:ext cx="8501122" cy="2786082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Zum Beantworten der Frage betrachten wir Netze </a:t>
            </a:r>
          </a:p>
          <a:p>
            <a:pPr>
              <a:spcAft>
                <a:spcPts val="1200"/>
              </a:spcAft>
              <a:buNone/>
            </a:pPr>
            <a:r>
              <a:rPr lang="de-DE" dirty="0" smtClean="0"/>
              <a:t>mit:</a:t>
            </a:r>
          </a:p>
          <a:p>
            <a:pPr lvl="2">
              <a:spcAft>
                <a:spcPts val="1200"/>
              </a:spcAft>
              <a:buClr>
                <a:schemeClr val="accent1"/>
              </a:buClr>
            </a:pPr>
            <a:r>
              <a:rPr lang="de-DE" sz="2700" dirty="0"/>
              <a:t>e</a:t>
            </a:r>
            <a:r>
              <a:rPr lang="de-DE" sz="2700" dirty="0" smtClean="0"/>
              <a:t>iner Quelle</a:t>
            </a:r>
          </a:p>
          <a:p>
            <a:pPr lvl="2">
              <a:buClr>
                <a:schemeClr val="accent1"/>
              </a:buClr>
            </a:pPr>
            <a:r>
              <a:rPr lang="de-DE" sz="2700" dirty="0"/>
              <a:t>e</a:t>
            </a:r>
            <a:r>
              <a:rPr lang="de-DE" sz="2700" dirty="0" smtClean="0"/>
              <a:t>inem Ziel</a:t>
            </a:r>
            <a:endParaRPr lang="de-DE" sz="27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990600"/>
            <a:ext cx="83058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de-DE" sz="2700" dirty="0" smtClean="0"/>
              <a:t>Welche Stromverteilung bringt für alle Verkehrs-teilnehmer möglichst kurze Fahrzeiten?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04864"/>
            <a:ext cx="8153400" cy="4762536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Wie günstig die Ströme verteilt sind, bemessen</a:t>
            </a:r>
          </a:p>
          <a:p>
            <a:pPr>
              <a:buNone/>
            </a:pPr>
            <a:r>
              <a:rPr lang="de-DE" dirty="0" smtClean="0"/>
              <a:t>wir nach der Zeit, die im 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ungünstigsten</a:t>
            </a:r>
            <a:r>
              <a:rPr lang="de-DE" dirty="0" smtClean="0"/>
              <a:t> Fall</a:t>
            </a:r>
          </a:p>
          <a:p>
            <a:pPr>
              <a:spcAft>
                <a:spcPts val="3000"/>
              </a:spcAft>
              <a:buNone/>
            </a:pPr>
            <a:r>
              <a:rPr lang="de-DE" dirty="0" smtClean="0"/>
              <a:t>zum Erreichen des Zieles benötigt wird.</a:t>
            </a:r>
          </a:p>
          <a:p>
            <a:pPr lvl="2">
              <a:spcAft>
                <a:spcPts val="5400"/>
              </a:spcAft>
              <a:buClr>
                <a:schemeClr val="accent1"/>
              </a:buClr>
            </a:pPr>
            <a:r>
              <a:rPr lang="de-DE" sz="2700" dirty="0" smtClean="0"/>
              <a:t>Die Zeit ist durch die Gleichung </a:t>
            </a:r>
          </a:p>
          <a:p>
            <a:pPr lvl="2">
              <a:spcAft>
                <a:spcPts val="3000"/>
              </a:spcAft>
              <a:buClr>
                <a:schemeClr val="accent1"/>
              </a:buClr>
              <a:buNone/>
            </a:pPr>
            <a:r>
              <a:rPr lang="de-DE" sz="2700" dirty="0" smtClean="0"/>
              <a:t>  gegeben.</a:t>
            </a:r>
          </a:p>
          <a:p>
            <a:pPr lvl="2">
              <a:spcAft>
                <a:spcPts val="1800"/>
              </a:spcAft>
              <a:buClr>
                <a:schemeClr val="accent1"/>
              </a:buClr>
            </a:pPr>
            <a:r>
              <a:rPr lang="de-DE" sz="2700" dirty="0" smtClean="0"/>
              <a:t>           ist fest angegebene Grösse</a:t>
            </a:r>
            <a:endParaRPr lang="de-DE" sz="2700" dirty="0"/>
          </a:p>
          <a:p>
            <a:pPr marL="0" lvl="2">
              <a:buNone/>
            </a:pPr>
            <a:endParaRPr lang="de-DE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30350" y="4876800"/>
          <a:ext cx="939800" cy="431800"/>
        </p:xfrm>
        <a:graphic>
          <a:graphicData uri="http://schemas.openxmlformats.org/presentationml/2006/ole">
            <p:oleObj spid="_x0000_s61442" name="Equation" r:id="rId3" imgW="939600" imgH="43164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1816100" y="3443288"/>
          <a:ext cx="6067425" cy="519112"/>
        </p:xfrm>
        <a:graphic>
          <a:graphicData uri="http://schemas.openxmlformats.org/presentationml/2006/ole">
            <p:oleObj spid="_x0000_s61443" name="Equation" r:id="rId4" imgW="5689440" imgH="52056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/>
          <a:lstStyle/>
          <a:p>
            <a:pPr>
              <a:spcAft>
                <a:spcPts val="2400"/>
              </a:spcAft>
              <a:buNone/>
            </a:pP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</a:rPr>
              <a:t>Definition:</a:t>
            </a:r>
          </a:p>
          <a:p>
            <a:pPr>
              <a:spcAft>
                <a:spcPts val="6600"/>
              </a:spcAft>
              <a:buNone/>
            </a:pPr>
            <a:r>
              <a:rPr lang="de-DE" dirty="0" smtClean="0"/>
              <a:t>Der Flus </a:t>
            </a:r>
            <a:r>
              <a:rPr lang="el-GR" dirty="0" smtClean="0"/>
              <a:t>Φ</a:t>
            </a:r>
            <a:r>
              <a:rPr lang="de-DE" dirty="0" smtClean="0"/>
              <a:t> heißt optimal, wenn die Relation</a:t>
            </a:r>
          </a:p>
          <a:p>
            <a:pPr>
              <a:spcAft>
                <a:spcPts val="6600"/>
              </a:spcAft>
              <a:buNone/>
            </a:pPr>
            <a:r>
              <a:rPr lang="de-DE" dirty="0"/>
              <a:t>f</a:t>
            </a:r>
            <a:r>
              <a:rPr lang="de-DE" dirty="0" smtClean="0"/>
              <a:t>ür alle </a:t>
            </a:r>
            <a:r>
              <a:rPr lang="el-GR" dirty="0" smtClean="0"/>
              <a:t>ψ</a:t>
            </a:r>
            <a:r>
              <a:rPr lang="de-DE" dirty="0" smtClean="0"/>
              <a:t> mit</a:t>
            </a:r>
          </a:p>
          <a:p>
            <a:pPr>
              <a:buNone/>
            </a:pPr>
            <a:r>
              <a:rPr lang="de-DE" dirty="0"/>
              <a:t>g</a:t>
            </a:r>
            <a:r>
              <a:rPr lang="de-DE" dirty="0" smtClean="0"/>
              <a:t>ilt.</a:t>
            </a:r>
            <a:endParaRPr lang="de-D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49613" y="2514600"/>
          <a:ext cx="2019300" cy="431800"/>
        </p:xfrm>
        <a:graphic>
          <a:graphicData uri="http://schemas.openxmlformats.org/presentationml/2006/ole">
            <p:oleObj spid="_x0000_s35842" name="Equation" r:id="rId3" imgW="2019240" imgH="43164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752850" y="3962400"/>
          <a:ext cx="1104900" cy="431800"/>
        </p:xfrm>
        <a:graphic>
          <a:graphicData uri="http://schemas.openxmlformats.org/presentationml/2006/ole">
            <p:oleObj spid="_x0000_s35843" name="Equation" r:id="rId4" imgW="110484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61075" y="2552700"/>
          <a:ext cx="698500" cy="393700"/>
        </p:xfrm>
        <a:graphic>
          <a:graphicData uri="http://schemas.openxmlformats.org/presentationml/2006/ole">
            <p:oleObj spid="_x0000_s35844" name="Equation" r:id="rId5" imgW="698400" imgH="39348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6126163" y="4000500"/>
          <a:ext cx="736600" cy="393700"/>
        </p:xfrm>
        <a:graphic>
          <a:graphicData uri="http://schemas.openxmlformats.org/presentationml/2006/ole">
            <p:oleObj spid="_x0000_s35845" name="Equation" r:id="rId6" imgW="7365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95302"/>
            <a:ext cx="7924800" cy="5072098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An diesem Grundkonzept und den Ergeb-</a:t>
            </a:r>
          </a:p>
          <a:p>
            <a:pPr>
              <a:buNone/>
            </a:pPr>
            <a:r>
              <a:rPr lang="de-DE" dirty="0" smtClean="0"/>
              <a:t>nissen wird sich nichts ändern, wenn für </a:t>
            </a:r>
          </a:p>
          <a:p>
            <a:pPr>
              <a:buNone/>
            </a:pPr>
            <a:r>
              <a:rPr lang="de-DE" dirty="0" smtClean="0"/>
              <a:t>die Güte einer Verteilung die mittlere Fahrzeit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und nicht die maximale </a:t>
            </a:r>
            <a:r>
              <a:rPr lang="de-DE" dirty="0"/>
              <a:t>Fahrzeit      </a:t>
            </a:r>
            <a:r>
              <a:rPr lang="de-DE" dirty="0" smtClean="0"/>
              <a:t>        </a:t>
            </a:r>
          </a:p>
          <a:p>
            <a:pPr>
              <a:buNone/>
            </a:pPr>
            <a:r>
              <a:rPr lang="de-DE" dirty="0" smtClean="0"/>
              <a:t>bestimmend wäre.</a:t>
            </a:r>
            <a:endParaRPr lang="de-D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13150" y="2649538"/>
          <a:ext cx="2006600" cy="889000"/>
        </p:xfrm>
        <a:graphic>
          <a:graphicData uri="http://schemas.openxmlformats.org/presentationml/2006/ole">
            <p:oleObj spid="_x0000_s36866" name="Equation" r:id="rId3" imgW="2006280" imgH="8888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248400" y="4064000"/>
          <a:ext cx="838200" cy="431800"/>
        </p:xfrm>
        <a:graphic>
          <a:graphicData uri="http://schemas.openxmlformats.org/presentationml/2006/ole">
            <p:oleObj spid="_x0000_s36867" name="Equation" r:id="rId4" imgW="8380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410604" cy="3657616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Allgemein kann man nur fordern, dass die </a:t>
            </a:r>
          </a:p>
          <a:p>
            <a:pPr>
              <a:buNone/>
            </a:pPr>
            <a:r>
              <a:rPr lang="de-DE" dirty="0" smtClean="0"/>
              <a:t>Defination der Optimalität in folgendem Sinne</a:t>
            </a:r>
          </a:p>
          <a:p>
            <a:pPr>
              <a:spcAft>
                <a:spcPts val="2400"/>
              </a:spcAft>
              <a:buNone/>
            </a:pPr>
            <a:r>
              <a:rPr lang="de-DE" dirty="0" smtClean="0"/>
              <a:t>konsistent ist:</a:t>
            </a:r>
          </a:p>
          <a:p>
            <a:pPr>
              <a:buNone/>
            </a:pPr>
            <a:r>
              <a:rPr lang="de-DE" dirty="0" smtClean="0"/>
              <a:t>Es soll unmöglich sein, optimale Ströme so </a:t>
            </a:r>
          </a:p>
          <a:p>
            <a:pPr>
              <a:buNone/>
            </a:pPr>
            <a:r>
              <a:rPr lang="de-DE" dirty="0" smtClean="0"/>
              <a:t>umzutauschen, dass sich für jeden Fahrer der </a:t>
            </a:r>
          </a:p>
          <a:p>
            <a:pPr>
              <a:buNone/>
            </a:pPr>
            <a:r>
              <a:rPr lang="de-DE" dirty="0" smtClean="0"/>
              <a:t>Zeitaufwand vermindert.</a:t>
            </a:r>
            <a:endParaRPr lang="de-DE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358246" cy="4167206"/>
          </a:xfrm>
        </p:spPr>
        <p:txBody>
          <a:bodyPr/>
          <a:lstStyle/>
          <a:p>
            <a:pPr>
              <a:spcAft>
                <a:spcPts val="1800"/>
              </a:spcAft>
              <a:buNone/>
            </a:pP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</a:rPr>
              <a:t>Satz</a:t>
            </a:r>
            <a:r>
              <a:rPr lang="de-DE" b="1" dirty="0" smtClean="0"/>
              <a:t>:</a:t>
            </a:r>
          </a:p>
          <a:p>
            <a:pPr>
              <a:buNone/>
            </a:pPr>
            <a:r>
              <a:rPr lang="de-DE" dirty="0" smtClean="0"/>
              <a:t>Für alle Bögen sei         halbstetig nach unten</a:t>
            </a:r>
          </a:p>
          <a:p>
            <a:pPr>
              <a:spcAft>
                <a:spcPts val="400"/>
              </a:spcAft>
              <a:buNone/>
            </a:pPr>
            <a:r>
              <a:rPr lang="de-DE" dirty="0" smtClean="0"/>
              <a:t>für              . Dann existiert ein optimaler Fluss </a:t>
            </a:r>
          </a:p>
          <a:p>
            <a:pPr>
              <a:spcAft>
                <a:spcPts val="400"/>
              </a:spcAft>
              <a:buNone/>
            </a:pPr>
            <a:r>
              <a:rPr lang="de-DE" dirty="0" smtClean="0"/>
              <a:t>mit          .</a:t>
            </a:r>
          </a:p>
          <a:p>
            <a:pPr>
              <a:buNone/>
            </a:pPr>
            <a:endParaRPr lang="de-DE" b="1" dirty="0" smtClean="0"/>
          </a:p>
          <a:p>
            <a:pPr>
              <a:spcAft>
                <a:spcPts val="1400"/>
              </a:spcAft>
              <a:buNone/>
            </a:pP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</a:rPr>
              <a:t>Zum Beweis </a:t>
            </a:r>
            <a:r>
              <a:rPr lang="de-DE" dirty="0" smtClean="0"/>
              <a:t>betrachtet man eine Minifolge </a:t>
            </a:r>
          </a:p>
          <a:p>
            <a:pPr>
              <a:buNone/>
            </a:pPr>
            <a:r>
              <a:rPr lang="de-DE" dirty="0"/>
              <a:t>m</a:t>
            </a:r>
            <a:r>
              <a:rPr lang="de-DE" dirty="0" smtClean="0"/>
              <a:t>it                  .</a:t>
            </a:r>
            <a:endParaRPr lang="de-DE" dirty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19500" y="1536700"/>
          <a:ext cx="800100" cy="406400"/>
        </p:xfrm>
        <a:graphic>
          <a:graphicData uri="http://schemas.openxmlformats.org/presentationml/2006/ole">
            <p:oleObj spid="_x0000_s37890" name="Equation" r:id="rId3" imgW="799920" imgH="4060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19200" y="2006600"/>
          <a:ext cx="1346200" cy="381000"/>
        </p:xfrm>
        <a:graphic>
          <a:graphicData uri="http://schemas.openxmlformats.org/presentationml/2006/ole">
            <p:oleObj spid="_x0000_s37891" name="Equation" r:id="rId4" imgW="1346040" imgH="3808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95400" y="2508250"/>
          <a:ext cx="939800" cy="431800"/>
        </p:xfrm>
        <a:graphic>
          <a:graphicData uri="http://schemas.openxmlformats.org/presentationml/2006/ole">
            <p:oleObj spid="_x0000_s37892" name="Equation" r:id="rId5" imgW="939600" imgH="431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772400" y="3429000"/>
          <a:ext cx="609600" cy="381000"/>
        </p:xfrm>
        <a:graphic>
          <a:graphicData uri="http://schemas.openxmlformats.org/presentationml/2006/ole">
            <p:oleObj spid="_x0000_s37893" name="Equation" r:id="rId6" imgW="609480" imgH="3808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76350" y="4044950"/>
          <a:ext cx="1790700" cy="558800"/>
        </p:xfrm>
        <a:graphic>
          <a:graphicData uri="http://schemas.openxmlformats.org/presentationml/2006/ole">
            <p:oleObj spid="_x0000_s37894" name="Equation" r:id="rId7" imgW="1790640" imgH="55872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429156"/>
          </a:xfrm>
        </p:spPr>
        <p:txBody>
          <a:bodyPr>
            <a:normAutofit/>
          </a:bodyPr>
          <a:lstStyle/>
          <a:p>
            <a:pPr>
              <a:spcAft>
                <a:spcPts val="4800"/>
              </a:spcAft>
              <a:buNone/>
            </a:pPr>
            <a:r>
              <a:rPr lang="de-DE" dirty="0" smtClean="0"/>
              <a:t>Da die Pfade keine Zyklen enthalten, gilt</a:t>
            </a:r>
          </a:p>
          <a:p>
            <a:pPr>
              <a:spcAft>
                <a:spcPts val="4800"/>
              </a:spcAft>
              <a:buNone/>
            </a:pPr>
            <a:r>
              <a:rPr lang="de-DE" dirty="0" smtClean="0"/>
              <a:t>                              und</a:t>
            </a:r>
          </a:p>
          <a:p>
            <a:pPr>
              <a:buNone/>
            </a:pPr>
            <a:r>
              <a:rPr lang="de-DE" dirty="0" smtClean="0"/>
              <a:t>Man kann wegen der Beschränkheit einer </a:t>
            </a:r>
          </a:p>
          <a:p>
            <a:pPr>
              <a:spcAft>
                <a:spcPts val="400"/>
              </a:spcAft>
              <a:buNone/>
            </a:pPr>
            <a:r>
              <a:rPr lang="de-DE" dirty="0" smtClean="0"/>
              <a:t>Teilfolge         mit konvergenten Werten für</a:t>
            </a:r>
          </a:p>
          <a:p>
            <a:pPr>
              <a:buNone/>
            </a:pPr>
            <a:r>
              <a:rPr lang="de-DE" dirty="0" smtClean="0"/>
              <a:t>        auswählen. </a:t>
            </a:r>
            <a:endParaRPr lang="de-D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8950" y="2101850"/>
          <a:ext cx="1739900" cy="520700"/>
        </p:xfrm>
        <a:graphic>
          <a:graphicData uri="http://schemas.openxmlformats.org/presentationml/2006/ole">
            <p:oleObj spid="_x0000_s38914" name="Equation" r:id="rId3" imgW="1739880" imgH="5205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035550" y="2101850"/>
          <a:ext cx="1739900" cy="469900"/>
        </p:xfrm>
        <a:graphic>
          <a:graphicData uri="http://schemas.openxmlformats.org/presentationml/2006/ole">
            <p:oleObj spid="_x0000_s38915" name="Equation" r:id="rId4" imgW="1739880" imgH="469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0" y="3619500"/>
          <a:ext cx="723900" cy="381000"/>
        </p:xfrm>
        <a:graphic>
          <a:graphicData uri="http://schemas.openxmlformats.org/presentationml/2006/ole">
            <p:oleObj spid="_x0000_s38916" name="Equation" r:id="rId5" imgW="723600" imgH="3808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85800" y="4127500"/>
          <a:ext cx="723900" cy="520700"/>
        </p:xfrm>
        <a:graphic>
          <a:graphicData uri="http://schemas.openxmlformats.org/presentationml/2006/ole">
            <p:oleObj spid="_x0000_s38917" name="Equation" r:id="rId6" imgW="723600" imgH="52056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de-DE" sz="4800" dirty="0" smtClean="0"/>
              <a:t>Einleitung</a:t>
            </a:r>
            <a:endParaRPr lang="en-US" sz="4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286280"/>
          </a:xfrm>
        </p:spPr>
        <p:txBody>
          <a:bodyPr/>
          <a:lstStyle/>
          <a:p>
            <a:pPr>
              <a:spcAft>
                <a:spcPts val="6000"/>
              </a:spcAft>
              <a:buNone/>
            </a:pPr>
            <a:r>
              <a:rPr lang="de-DE" dirty="0" smtClean="0"/>
              <a:t>Es sei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 smtClean="0"/>
          </a:p>
          <a:p>
            <a:pPr>
              <a:spcAft>
                <a:spcPts val="3000"/>
              </a:spcAft>
              <a:buNone/>
            </a:pPr>
            <a:r>
              <a:rPr lang="de-DE" dirty="0" smtClean="0"/>
              <a:t>Sei nun     ein Pfad, für den            ist.</a:t>
            </a:r>
          </a:p>
          <a:p>
            <a:pPr>
              <a:buNone/>
            </a:pPr>
            <a:r>
              <a:rPr lang="de-DE" dirty="0" smtClean="0"/>
              <a:t>Dann ist für hinreichend großes </a:t>
            </a:r>
            <a:r>
              <a:rPr lang="el-GR" dirty="0" smtClean="0"/>
              <a:t>ν</a:t>
            </a:r>
            <a:r>
              <a:rPr lang="de-DE" dirty="0" smtClean="0"/>
              <a:t> auch </a:t>
            </a:r>
          </a:p>
        </p:txBody>
      </p:sp>
      <p:graphicFrame>
        <p:nvGraphicFramePr>
          <p:cNvPr id="4098" name="Content Placeholder 3"/>
          <p:cNvGraphicFramePr>
            <a:graphicFrameLocks noChangeAspect="1"/>
          </p:cNvGraphicFramePr>
          <p:nvPr/>
        </p:nvGraphicFramePr>
        <p:xfrm>
          <a:off x="854075" y="2317750"/>
          <a:ext cx="1501775" cy="598488"/>
        </p:xfrm>
        <a:graphic>
          <a:graphicData uri="http://schemas.openxmlformats.org/presentationml/2006/ole">
            <p:oleObj spid="_x0000_s39938" name="Equation" r:id="rId3" imgW="1498320" imgH="59688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136900" y="2330450"/>
          <a:ext cx="3251200" cy="647700"/>
        </p:xfrm>
        <a:graphic>
          <a:graphicData uri="http://schemas.openxmlformats.org/presentationml/2006/ole">
            <p:oleObj spid="_x0000_s39939" name="Equation" r:id="rId4" imgW="3251160" imgH="64764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7259638" y="2368550"/>
          <a:ext cx="749300" cy="393700"/>
        </p:xfrm>
        <a:graphic>
          <a:graphicData uri="http://schemas.openxmlformats.org/presentationml/2006/ole">
            <p:oleObj spid="_x0000_s39940" name="Equation" r:id="rId5" imgW="749160" imgH="39348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828800" y="876300"/>
          <a:ext cx="2120900" cy="647700"/>
        </p:xfrm>
        <a:graphic>
          <a:graphicData uri="http://schemas.openxmlformats.org/presentationml/2006/ole">
            <p:oleObj spid="_x0000_s39941" name="Equation" r:id="rId6" imgW="2120760" imgH="647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36750" y="3619500"/>
          <a:ext cx="381000" cy="457200"/>
        </p:xfrm>
        <a:graphic>
          <a:graphicData uri="http://schemas.openxmlformats.org/presentationml/2006/ole">
            <p:oleObj spid="_x0000_s39942" name="Equation" r:id="rId7" imgW="380880" imgH="457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464050" y="3194050"/>
          <a:ext cx="215900" cy="469900"/>
        </p:xfrm>
        <a:graphic>
          <a:graphicData uri="http://schemas.openxmlformats.org/presentationml/2006/ole">
            <p:oleObj spid="_x0000_s39943" name="Equation" r:id="rId8" imgW="215640" imgH="469800" progId="Equation.3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5276850" y="3549650"/>
          <a:ext cx="1016000" cy="520700"/>
        </p:xfrm>
        <a:graphic>
          <a:graphicData uri="http://schemas.openxmlformats.org/presentationml/2006/ole">
            <p:oleObj spid="_x0000_s39944" name="Equation" r:id="rId9" imgW="1015920" imgH="520560" progId="Equation.3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7162800" y="4381500"/>
          <a:ext cx="1308100" cy="520700"/>
        </p:xfrm>
        <a:graphic>
          <a:graphicData uri="http://schemas.openxmlformats.org/presentationml/2006/ole">
            <p:oleObj spid="_x0000_s39945" name="Equation" r:id="rId10" imgW="1307880" imgH="52056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05880" cy="3749661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Für die Extremalfolge gilt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Wegen (3.4) und (3.5) ist      eine optimale Strom-</a:t>
            </a:r>
          </a:p>
          <a:p>
            <a:pPr>
              <a:buNone/>
            </a:pPr>
            <a:r>
              <a:rPr lang="de-DE" dirty="0"/>
              <a:t>v</a:t>
            </a:r>
            <a:r>
              <a:rPr lang="de-DE" dirty="0" smtClean="0"/>
              <a:t>erteilung.</a:t>
            </a:r>
          </a:p>
          <a:p>
            <a:pPr>
              <a:buNone/>
            </a:pPr>
            <a:endParaRPr lang="de-DE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76250" y="2149475"/>
          <a:ext cx="7188200" cy="723900"/>
        </p:xfrm>
        <a:graphic>
          <a:graphicData uri="http://schemas.openxmlformats.org/presentationml/2006/ole">
            <p:oleObj spid="_x0000_s40962" name="Equation" r:id="rId3" imgW="7188120" imgH="723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67280" y="3521061"/>
          <a:ext cx="406400" cy="381000"/>
        </p:xfrm>
        <a:graphic>
          <a:graphicData uri="http://schemas.openxmlformats.org/presentationml/2006/ole">
            <p:oleObj spid="_x0000_s40963" name="Equation" r:id="rId4" imgW="406080" imgH="3808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943880" y="2327261"/>
          <a:ext cx="749300" cy="393700"/>
        </p:xfrm>
        <a:graphic>
          <a:graphicData uri="http://schemas.openxmlformats.org/presentationml/2006/ole">
            <p:oleObj spid="_x0000_s40964" name="Equation" r:id="rId5" imgW="7491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dirty="0" smtClean="0"/>
              <a:t>Modelspiel mit 4 Knoten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de-DE" dirty="0" smtClean="0"/>
              <a:t>Der Einfachheit halber sind die Zeiten            als lienare Funktionen angesetzt. </a:t>
            </a:r>
          </a:p>
          <a:p>
            <a:pPr>
              <a:spcAft>
                <a:spcPts val="1800"/>
              </a:spcAft>
            </a:pPr>
            <a:r>
              <a:rPr lang="de-DE" dirty="0" smtClean="0"/>
              <a:t>Der Graph enthält keine Zyklen</a:t>
            </a:r>
          </a:p>
          <a:p>
            <a:r>
              <a:rPr lang="de-DE" dirty="0"/>
              <a:t> 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353300" y="1498600"/>
          <a:ext cx="800100" cy="406400"/>
        </p:xfrm>
        <a:graphic>
          <a:graphicData uri="http://schemas.openxmlformats.org/presentationml/2006/ole">
            <p:oleObj spid="_x0000_s41986" name="Equation" r:id="rId3" imgW="799920" imgH="4060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28725" y="3352800"/>
          <a:ext cx="3187700" cy="1447800"/>
        </p:xfrm>
        <a:graphic>
          <a:graphicData uri="http://schemas.openxmlformats.org/presentationml/2006/ole">
            <p:oleObj spid="_x0000_s41987" name="Equation" r:id="rId4" imgW="3187440" imgH="14475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421563" y="3949700"/>
          <a:ext cx="736600" cy="393700"/>
        </p:xfrm>
        <a:graphic>
          <a:graphicData uri="http://schemas.openxmlformats.org/presentationml/2006/ole">
            <p:oleObj spid="_x0000_s41988" name="Equation" r:id="rId5" imgW="73656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422" y="1565264"/>
            <a:ext cx="4572032" cy="3311517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cxnSp>
        <p:nvCxnSpPr>
          <p:cNvPr id="5" name="Straight Arrow Connector 4"/>
          <p:cNvCxnSpPr>
            <a:stCxn id="3" idx="1"/>
          </p:cNvCxnSpPr>
          <p:nvPr/>
        </p:nvCxnSpPr>
        <p:spPr>
          <a:xfrm rot="10800000" flipH="1">
            <a:off x="2103422" y="3221023"/>
            <a:ext cx="45005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" idx="1"/>
            <a:endCxn id="3" idx="0"/>
          </p:cNvCxnSpPr>
          <p:nvPr/>
        </p:nvCxnSpPr>
        <p:spPr>
          <a:xfrm rot="10800000" flipH="1">
            <a:off x="2103422" y="1565265"/>
            <a:ext cx="2286016" cy="16557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3"/>
            <a:endCxn id="3" idx="0"/>
          </p:cNvCxnSpPr>
          <p:nvPr/>
        </p:nvCxnSpPr>
        <p:spPr>
          <a:xfrm flipH="1" flipV="1">
            <a:off x="4389438" y="1565264"/>
            <a:ext cx="2286016" cy="16557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3" idx="1"/>
          </p:cNvCxnSpPr>
          <p:nvPr/>
        </p:nvCxnSpPr>
        <p:spPr>
          <a:xfrm rot="5400000" flipH="1">
            <a:off x="2418551" y="2905894"/>
            <a:ext cx="1655758" cy="2286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3" idx="3"/>
          </p:cNvCxnSpPr>
          <p:nvPr/>
        </p:nvCxnSpPr>
        <p:spPr>
          <a:xfrm rot="5400000" flipH="1" flipV="1">
            <a:off x="4704567" y="2905894"/>
            <a:ext cx="1655758" cy="2286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4303713" y="1220788"/>
          <a:ext cx="215900" cy="241300"/>
        </p:xfrm>
        <a:graphic>
          <a:graphicData uri="http://schemas.openxmlformats.org/presentationml/2006/ole">
            <p:oleObj spid="_x0000_s43010" name="Equation" r:id="rId3" imgW="215640" imgH="241200" progId="Equation.3">
              <p:embed/>
            </p:oleObj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6831013" y="3084513"/>
          <a:ext cx="228600" cy="254000"/>
        </p:xfrm>
        <a:graphic>
          <a:graphicData uri="http://schemas.openxmlformats.org/presentationml/2006/ole">
            <p:oleObj spid="_x0000_s43011" name="Equation" r:id="rId4" imgW="228600" imgH="25380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687513" y="3084513"/>
          <a:ext cx="228600" cy="317500"/>
        </p:xfrm>
        <a:graphic>
          <a:graphicData uri="http://schemas.openxmlformats.org/presentationml/2006/ole">
            <p:oleObj spid="_x0000_s43012" name="Equation" r:id="rId5" imgW="228600" imgH="31716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4291013" y="5084763"/>
          <a:ext cx="228600" cy="254000"/>
        </p:xfrm>
        <a:graphic>
          <a:graphicData uri="http://schemas.openxmlformats.org/presentationml/2006/ole">
            <p:oleObj spid="_x0000_s43013" name="Equation" r:id="rId6" imgW="228600" imgH="253800" progId="Equation.3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2752725" y="4013200"/>
          <a:ext cx="165100" cy="304800"/>
        </p:xfrm>
        <a:graphic>
          <a:graphicData uri="http://schemas.openxmlformats.org/presentationml/2006/ole">
            <p:oleObj spid="_x0000_s43014" name="Equation" r:id="rId7" imgW="164880" imgH="30456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5661025" y="4098925"/>
          <a:ext cx="215900" cy="304800"/>
        </p:xfrm>
        <a:graphic>
          <a:graphicData uri="http://schemas.openxmlformats.org/presentationml/2006/ole">
            <p:oleObj spid="_x0000_s43015" name="Equation" r:id="rId8" imgW="215640" imgH="304560" progId="Equation.3">
              <p:embed/>
            </p:oleObj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5688013" y="2012950"/>
          <a:ext cx="215900" cy="317500"/>
        </p:xfrm>
        <a:graphic>
          <a:graphicData uri="http://schemas.openxmlformats.org/presentationml/2006/ole">
            <p:oleObj spid="_x0000_s43016" name="Equation" r:id="rId9" imgW="215640" imgH="317160" progId="Equation.3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2784475" y="2033588"/>
          <a:ext cx="228600" cy="292100"/>
        </p:xfrm>
        <a:graphic>
          <a:graphicData uri="http://schemas.openxmlformats.org/presentationml/2006/ole">
            <p:oleObj spid="_x0000_s43017" name="Equation" r:id="rId10" imgW="228600" imgH="291960" progId="Equation.3">
              <p:embed/>
            </p:oleObj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4279900" y="2733675"/>
          <a:ext cx="228600" cy="304800"/>
        </p:xfrm>
        <a:graphic>
          <a:graphicData uri="http://schemas.openxmlformats.org/presentationml/2006/ole">
            <p:oleObj spid="_x0000_s43018" name="Equation" r:id="rId11" imgW="228600" imgH="30456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6151"/>
            <a:ext cx="8229600" cy="4625989"/>
          </a:xfrm>
        </p:spPr>
        <p:txBody>
          <a:bodyPr/>
          <a:lstStyle/>
          <a:p>
            <a:pPr>
              <a:spcBef>
                <a:spcPts val="324"/>
              </a:spcBef>
            </a:pPr>
            <a:r>
              <a:rPr lang="de-DE" dirty="0" smtClean="0"/>
              <a:t>wenn von a nach z der Strom</a:t>
            </a:r>
          </a:p>
          <a:p>
            <a:pPr>
              <a:spcBef>
                <a:spcPts val="324"/>
              </a:spcBef>
            </a:pPr>
            <a:endParaRPr lang="de-DE" dirty="0"/>
          </a:p>
          <a:p>
            <a:pPr>
              <a:spcBef>
                <a:spcPts val="324"/>
              </a:spcBef>
            </a:pPr>
            <a:endParaRPr lang="de-DE" dirty="0" smtClean="0"/>
          </a:p>
          <a:p>
            <a:pPr>
              <a:spcBef>
                <a:spcPts val="324"/>
              </a:spcBef>
            </a:pPr>
            <a:r>
              <a:rPr lang="de-DE" dirty="0" smtClean="0"/>
              <a:t>wenn von a nach z der Strom</a:t>
            </a:r>
          </a:p>
          <a:p>
            <a:pPr>
              <a:spcBef>
                <a:spcPts val="324"/>
              </a:spcBef>
              <a:buNone/>
            </a:pPr>
            <a:r>
              <a:rPr lang="de-DE" dirty="0" smtClean="0"/>
              <a:t> </a:t>
            </a:r>
          </a:p>
          <a:p>
            <a:pPr>
              <a:spcBef>
                <a:spcPts val="324"/>
              </a:spcBef>
            </a:pPr>
            <a:endParaRPr lang="de-DE" dirty="0"/>
          </a:p>
          <a:p>
            <a:pPr>
              <a:spcBef>
                <a:spcPts val="324"/>
              </a:spcBef>
            </a:pPr>
            <a:r>
              <a:rPr lang="de-DE" dirty="0" smtClean="0"/>
              <a:t>wenn von a nach z der Strom</a:t>
            </a:r>
          </a:p>
          <a:p>
            <a:pPr>
              <a:spcBef>
                <a:spcPts val="324"/>
              </a:spcBef>
              <a:buNone/>
            </a:pPr>
            <a:endParaRPr lang="de-D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919788" y="990600"/>
          <a:ext cx="927100" cy="431800"/>
        </p:xfrm>
        <a:graphic>
          <a:graphicData uri="http://schemas.openxmlformats.org/presentationml/2006/ole">
            <p:oleObj spid="_x0000_s89090" name="Equation" r:id="rId3" imgW="92700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54163" y="1676400"/>
          <a:ext cx="6083300" cy="431800"/>
        </p:xfrm>
        <a:graphic>
          <a:graphicData uri="http://schemas.openxmlformats.org/presentationml/2006/ole">
            <p:oleObj spid="_x0000_s89091" name="Equation" r:id="rId4" imgW="6083280" imgH="431640" progId="Equation.3">
              <p:embed/>
            </p:oleObj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5943600" y="2362200"/>
          <a:ext cx="927100" cy="431800"/>
        </p:xfrm>
        <a:graphic>
          <a:graphicData uri="http://schemas.openxmlformats.org/presentationml/2006/ole">
            <p:oleObj spid="_x0000_s89092" name="Equation" r:id="rId5" imgW="927000" imgH="431640" progId="Equation.3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5924550" y="3733800"/>
          <a:ext cx="1117600" cy="431800"/>
        </p:xfrm>
        <a:graphic>
          <a:graphicData uri="http://schemas.openxmlformats.org/presentationml/2006/ole">
            <p:oleObj spid="_x0000_s89093" name="Equation" r:id="rId6" imgW="1117440" imgH="431640" progId="Equation.3">
              <p:embed/>
            </p:oleObj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1554163" y="3048000"/>
          <a:ext cx="6083300" cy="431800"/>
        </p:xfrm>
        <a:graphic>
          <a:graphicData uri="http://schemas.openxmlformats.org/presentationml/2006/ole">
            <p:oleObj spid="_x0000_s89094" name="Equation" r:id="rId7" imgW="6083280" imgH="431640" progId="Equation.3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1582738" y="4419600"/>
          <a:ext cx="6451600" cy="431800"/>
        </p:xfrm>
        <a:graphic>
          <a:graphicData uri="http://schemas.openxmlformats.org/presentationml/2006/ole">
            <p:oleObj spid="_x0000_s89095" name="Equation" r:id="rId8" imgW="64515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 smtClean="0"/>
              <a:t>Kritischer Strom</a:t>
            </a:r>
            <a:endParaRPr lang="de-DE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	Jeder Fahrer ist bemüht, für sich den </a:t>
            </a:r>
          </a:p>
          <a:p>
            <a:pPr>
              <a:buNone/>
            </a:pPr>
            <a:r>
              <a:rPr lang="de-DE" dirty="0"/>
              <a:t>	</a:t>
            </a:r>
            <a:r>
              <a:rPr lang="de-DE" dirty="0" smtClean="0"/>
              <a:t>güntigsten Pfad auszuwählen. Wir nehmen an, </a:t>
            </a:r>
          </a:p>
          <a:p>
            <a:pPr>
              <a:buNone/>
            </a:pPr>
            <a:r>
              <a:rPr lang="de-DE" dirty="0"/>
              <a:t>	</a:t>
            </a:r>
            <a:r>
              <a:rPr lang="de-DE" dirty="0" smtClean="0"/>
              <a:t>dass er die Informationen besitzt, die er zur </a:t>
            </a:r>
          </a:p>
          <a:p>
            <a:pPr>
              <a:buNone/>
            </a:pPr>
            <a:r>
              <a:rPr lang="de-DE" dirty="0"/>
              <a:t>	</a:t>
            </a:r>
            <a:r>
              <a:rPr lang="de-DE" dirty="0" smtClean="0"/>
              <a:t>Bestimmung seiner Route benötigt.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	Bei den Verkehrsdichten in a) und c) ist es am güntigsten, sich in den optimalen Strom einzuordnen. Im Fall b) mit               liegen die Verhältnisse anders.</a:t>
            </a:r>
          </a:p>
          <a:p>
            <a:pPr>
              <a:buNone/>
            </a:pPr>
            <a:r>
              <a:rPr lang="de-DE" dirty="0"/>
              <a:t>	</a:t>
            </a:r>
            <a:r>
              <a:rPr lang="de-DE" dirty="0" smtClean="0"/>
              <a:t>Der optimale Strom erstreckt sich über die Pfade (abz) und (acz). Aber es gibt einen Pfad, auf dem der Zeitaufwand geringer ist:</a:t>
            </a:r>
          </a:p>
          <a:p>
            <a:pPr>
              <a:buNone/>
            </a:pPr>
            <a:r>
              <a:rPr lang="de-DE" dirty="0"/>
              <a:t>	</a:t>
            </a:r>
            <a:r>
              <a:rPr lang="de-DE" dirty="0" smtClean="0"/>
              <a:t>Es ist </a:t>
            </a:r>
          </a:p>
          <a:p>
            <a:pPr>
              <a:buNone/>
            </a:pPr>
            <a:endParaRPr lang="de-DE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638800" y="1562100"/>
          <a:ext cx="1092200" cy="495300"/>
        </p:xfrm>
        <a:graphic>
          <a:graphicData uri="http://schemas.openxmlformats.org/presentationml/2006/ole">
            <p:oleObj spid="_x0000_s48130" name="Equation" r:id="rId3" imgW="1091880" imgH="4950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643174" y="4267200"/>
          <a:ext cx="4127500" cy="495300"/>
        </p:xfrm>
        <a:graphic>
          <a:graphicData uri="http://schemas.openxmlformats.org/presentationml/2006/ole">
            <p:oleObj spid="_x0000_s48131" name="Equation" r:id="rId4" imgW="4127400" imgH="495000" progId="Equation.3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	Angenommen der Strom nähme den optimalen Verlauf. Verkehrsteilnehmer, denen die Fahrzeiten auf verschiedenen Wegen bekannt werden, würden dann auf den Pfad (abcz) überwechseln und damit die Optimalität zerstören.</a:t>
            </a:r>
            <a:endParaRPr lang="de-DE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	Wenn also zwei Verkehrsteilnehmer etwa durch Erfahrung über die Fahrzeiten informiert sind, werden sie nicht Pfade mit verschiedenen Fahrzeiten benutzen.</a:t>
            </a:r>
          </a:p>
          <a:p>
            <a:pPr>
              <a:buNone/>
            </a:pPr>
            <a:r>
              <a:rPr lang="de-DE" dirty="0" smtClean="0"/>
              <a:t>	Deshalb halten wir die Annahme für realistisch, dass sich der Verkehrsstrom auf eine Verteilung einstellt, die wir als kritisch bezeichnen.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de-DE" sz="2000" dirty="0" smtClean="0"/>
          </a:p>
          <a:p>
            <a:r>
              <a:rPr lang="de-DE" sz="2000" dirty="0" smtClean="0"/>
              <a:t>Interesse beim Verkehrsplannung und  Verkehrssteuerung: </a:t>
            </a:r>
          </a:p>
          <a:p>
            <a:endParaRPr lang="de-DE" sz="2000" dirty="0" smtClean="0"/>
          </a:p>
          <a:p>
            <a:pPr lvl="1">
              <a:buNone/>
            </a:pPr>
            <a:r>
              <a:rPr lang="de-DE" sz="2000" dirty="0" smtClean="0"/>
              <a:t>	Wie sich der Fahrzeugstrom auf die einzehlnen Strassen des Verkehrnetzes verteilt</a:t>
            </a:r>
          </a:p>
          <a:p>
            <a:pPr lvl="1">
              <a:buNone/>
            </a:pPr>
            <a:endParaRPr lang="de-DE" sz="2000" dirty="0" smtClean="0"/>
          </a:p>
          <a:p>
            <a:pPr lvl="1">
              <a:buNone/>
            </a:pPr>
            <a:r>
              <a:rPr lang="de-DE" sz="2000" dirty="0" smtClean="0"/>
              <a:t>  (Bekannt: Anzahl der Fahrzeuge für alle Ausgangs- und Zielpunkte)</a:t>
            </a:r>
          </a:p>
          <a:p>
            <a:pPr lvl="1">
              <a:buNone/>
            </a:pPr>
            <a:endParaRPr lang="de-DE" sz="2000" dirty="0" smtClean="0"/>
          </a:p>
          <a:p>
            <a:pPr lvl="1">
              <a:buNone/>
            </a:pPr>
            <a:r>
              <a:rPr lang="de-DE" sz="2000" dirty="0" smtClean="0"/>
              <a:t>	Berechnung von den möglichen Wegen jeweils der günstigte (Aufwand, der zum Durchfahren nötig ist) gewählt wird.</a:t>
            </a:r>
          </a:p>
          <a:p>
            <a:pPr lvl="1">
              <a:buNone/>
            </a:pPr>
            <a:endParaRPr lang="de-DE" sz="2000" dirty="0" smtClean="0"/>
          </a:p>
          <a:p>
            <a:pPr lvl="1">
              <a:buNone/>
            </a:pPr>
            <a:r>
              <a:rPr lang="de-DE" sz="2000" dirty="0" smtClean="0"/>
              <a:t>	Die Grundlage für die Bewertung des Aufwandes bildet die Fahrzeit.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</a:rPr>
              <a:t>Definition:</a:t>
            </a:r>
            <a:endParaRPr lang="de-DE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dirty="0" smtClean="0">
                <a:solidFill>
                  <a:schemeClr val="accent1"/>
                </a:solidFill>
              </a:rPr>
              <a:t>        </a:t>
            </a:r>
          </a:p>
          <a:p>
            <a:pPr>
              <a:buNone/>
            </a:pPr>
            <a:r>
              <a:rPr lang="de-DE" dirty="0">
                <a:solidFill>
                  <a:schemeClr val="accent1"/>
                </a:solidFill>
              </a:rPr>
              <a:t>	</a:t>
            </a:r>
            <a:r>
              <a:rPr lang="de-DE" dirty="0" smtClean="0">
                <a:solidFill>
                  <a:schemeClr val="accent1"/>
                </a:solidFill>
              </a:rPr>
              <a:t>    </a:t>
            </a:r>
            <a:r>
              <a:rPr lang="de-DE" dirty="0" smtClean="0"/>
              <a:t>heißt kritischer Fluss, wenn für alle Pfade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 smtClean="0"/>
              <a:t>					</a:t>
            </a:r>
            <a:r>
              <a:rPr lang="de-DE" dirty="0"/>
              <a:t> </a:t>
            </a:r>
            <a:r>
              <a:rPr lang="de-DE" dirty="0" smtClean="0"/>
              <a:t>          falls</a:t>
            </a:r>
          </a:p>
          <a:p>
            <a:pPr>
              <a:buNone/>
            </a:pPr>
            <a:r>
              <a:rPr lang="de-DE" dirty="0" smtClean="0"/>
              <a:t>	und							(*)</a:t>
            </a:r>
          </a:p>
          <a:p>
            <a:pPr>
              <a:buNone/>
            </a:pPr>
            <a:r>
              <a:rPr lang="de-DE" dirty="0"/>
              <a:t>	</a:t>
            </a:r>
            <a:r>
              <a:rPr lang="de-DE" dirty="0" smtClean="0"/>
              <a:t>					 falls </a:t>
            </a:r>
          </a:p>
          <a:p>
            <a:pPr>
              <a:buNone/>
            </a:pPr>
            <a:r>
              <a:rPr lang="de-DE" dirty="0" smtClean="0"/>
              <a:t>	gilt.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 smtClean="0"/>
              <a:t>  </a:t>
            </a:r>
          </a:p>
          <a:p>
            <a:pPr>
              <a:buNone/>
            </a:pPr>
            <a:endParaRPr lang="de-D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00076" y="1600200"/>
          <a:ext cx="342900" cy="317500"/>
        </p:xfrm>
        <a:graphic>
          <a:graphicData uri="http://schemas.openxmlformats.org/presentationml/2006/ole">
            <p:oleObj spid="_x0000_s49154" name="Equation" r:id="rId3" imgW="342720" imgH="3171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229600" y="1600200"/>
          <a:ext cx="457200" cy="482600"/>
        </p:xfrm>
        <a:graphic>
          <a:graphicData uri="http://schemas.openxmlformats.org/presentationml/2006/ole">
            <p:oleObj spid="_x0000_s49155" name="Equation" r:id="rId4" imgW="457200" imgH="482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00298" y="2438400"/>
          <a:ext cx="2514600" cy="495300"/>
        </p:xfrm>
        <a:graphic>
          <a:graphicData uri="http://schemas.openxmlformats.org/presentationml/2006/ole">
            <p:oleObj spid="_x0000_s49156" name="Equation" r:id="rId5" imgW="2514600" imgH="4950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337300" y="2514600"/>
          <a:ext cx="1206500" cy="482600"/>
        </p:xfrm>
        <a:graphic>
          <a:graphicData uri="http://schemas.openxmlformats.org/presentationml/2006/ole">
            <p:oleObj spid="_x0000_s49157" name="Equation" r:id="rId6" imgW="1206360" imgH="4824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500298" y="3429000"/>
          <a:ext cx="2501900" cy="495300"/>
        </p:xfrm>
        <a:graphic>
          <a:graphicData uri="http://schemas.openxmlformats.org/presentationml/2006/ole">
            <p:oleObj spid="_x0000_s49158" name="Equation" r:id="rId7" imgW="2501640" imgH="4950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324600" y="3429000"/>
          <a:ext cx="1206500" cy="482600"/>
        </p:xfrm>
        <a:graphic>
          <a:graphicData uri="http://schemas.openxmlformats.org/presentationml/2006/ole">
            <p:oleObj spid="_x0000_s49159" name="Equation" r:id="rId8" imgW="12063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	Wir beschränken uns auf stetige Funktionen. Bei halbstetigen Funktionen ist (*) zu ersetzen durch				      </a:t>
            </a:r>
          </a:p>
          <a:p>
            <a:pPr>
              <a:buNone/>
            </a:pPr>
            <a:r>
              <a:rPr lang="de-DE" dirty="0" smtClean="0"/>
              <a:t>						   falls</a:t>
            </a:r>
          </a:p>
          <a:p>
            <a:pPr>
              <a:buNone/>
            </a:pPr>
            <a:r>
              <a:rPr lang="de-DE" dirty="0" smtClean="0"/>
              <a:t>						      </a:t>
            </a:r>
          </a:p>
          <a:p>
            <a:pPr>
              <a:buNone/>
            </a:pPr>
            <a:r>
              <a:rPr lang="de-DE" dirty="0" smtClean="0"/>
              <a:t>						   für alle ß.</a:t>
            </a:r>
          </a:p>
          <a:p>
            <a:pPr>
              <a:buNone/>
            </a:pPr>
            <a:r>
              <a:rPr lang="de-DE" dirty="0" smtClean="0"/>
              <a:t>		       </a:t>
            </a:r>
          </a:p>
          <a:p>
            <a:pPr>
              <a:buNone/>
            </a:pPr>
            <a:r>
              <a:rPr lang="de-DE" dirty="0" smtClean="0"/>
              <a:t>		      und             an Sprungstellen die oberen bzw. die unteren Grenzwerte.</a:t>
            </a:r>
          </a:p>
          <a:p>
            <a:pPr>
              <a:buNone/>
            </a:pPr>
            <a:r>
              <a:rPr lang="de-DE" dirty="0" smtClean="0"/>
              <a:t>	Sie fallen in Stetigkeitspunkten mit            zusammen.</a:t>
            </a:r>
          </a:p>
          <a:p>
            <a:pPr>
              <a:buNone/>
            </a:pPr>
            <a:endParaRPr lang="de-DE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14600" y="1905000"/>
          <a:ext cx="2565400" cy="533400"/>
        </p:xfrm>
        <a:graphic>
          <a:graphicData uri="http://schemas.openxmlformats.org/presentationml/2006/ole">
            <p:oleObj spid="_x0000_s50178" name="Equation" r:id="rId3" imgW="2565360" imgH="53316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248400" y="1955800"/>
          <a:ext cx="1206500" cy="482600"/>
        </p:xfrm>
        <a:graphic>
          <a:graphicData uri="http://schemas.openxmlformats.org/presentationml/2006/ole">
            <p:oleObj spid="_x0000_s50179" name="Equation" r:id="rId4" imgW="1206360" imgH="4824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14600" y="2819400"/>
          <a:ext cx="2463800" cy="533400"/>
        </p:xfrm>
        <a:graphic>
          <a:graphicData uri="http://schemas.openxmlformats.org/presentationml/2006/ole">
            <p:oleObj spid="_x0000_s50180" name="Equation" r:id="rId5" imgW="2463480" imgH="53316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52500" y="3733800"/>
          <a:ext cx="1104900" cy="508000"/>
        </p:xfrm>
        <a:graphic>
          <a:graphicData uri="http://schemas.openxmlformats.org/presentationml/2006/ole">
            <p:oleObj spid="_x0000_s50181" name="Equation" r:id="rId6" imgW="1104840" imgH="50796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946400" y="3733800"/>
          <a:ext cx="1092200" cy="508000"/>
        </p:xfrm>
        <a:graphic>
          <a:graphicData uri="http://schemas.openxmlformats.org/presentationml/2006/ole">
            <p:oleObj spid="_x0000_s50182" name="Equation" r:id="rId7" imgW="1091880" imgH="50796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807200" y="4724400"/>
          <a:ext cx="889000" cy="431800"/>
        </p:xfrm>
        <a:graphic>
          <a:graphicData uri="http://schemas.openxmlformats.org/presentationml/2006/ole">
            <p:oleObj spid="_x0000_s50183" name="Equation" r:id="rId8" imgW="8888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73691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	Jeder Pfad mit nichtverschwindendem Strom ist also kritisch im üblichen Sinne der Graphentheorie.</a:t>
            </a:r>
            <a:endParaRPr lang="de-DE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	Anschaulich bedeutet die Kritikalität folgendes. Das Ziel wird auf allen Pfaden mit nicht verschwindendem Strom in der gleichen Zeit erreicht. Auf stromlosen Pfaden wäre der Zeitbedarf höchstens grösser.</a:t>
            </a:r>
            <a:endParaRPr lang="de-DE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150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b="1" dirty="0" smtClean="0">
                <a:solidFill>
                  <a:schemeClr val="accent1"/>
                </a:solidFill>
              </a:rPr>
              <a:t>	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</a:rPr>
              <a:t>Satz</a:t>
            </a:r>
          </a:p>
          <a:p>
            <a:pPr>
              <a:spcAft>
                <a:spcPts val="2700"/>
              </a:spcAft>
              <a:buNone/>
            </a:pPr>
            <a:r>
              <a:rPr lang="de-DE" dirty="0" smtClean="0"/>
              <a:t>	Für kritische Ströme     gibt es zu jedem Knoten     eine Zahl    derart, dass für alle über     führenden Pfade</a:t>
            </a:r>
          </a:p>
          <a:p>
            <a:pPr>
              <a:spcAft>
                <a:spcPts val="1200"/>
              </a:spcAft>
              <a:buNone/>
            </a:pPr>
            <a:r>
              <a:rPr lang="de-DE" dirty="0" smtClean="0"/>
              <a:t>				        falls</a:t>
            </a:r>
          </a:p>
          <a:p>
            <a:pPr>
              <a:spcAft>
                <a:spcPts val="1200"/>
              </a:spcAft>
              <a:buNone/>
            </a:pPr>
            <a:r>
              <a:rPr lang="de-DE" dirty="0" smtClean="0"/>
              <a:t>				        falls</a:t>
            </a:r>
          </a:p>
          <a:p>
            <a:pPr>
              <a:buNone/>
            </a:pPr>
            <a:r>
              <a:rPr lang="de-DE" dirty="0" smtClean="0"/>
              <a:t>	gilt. Ferner ist für alle Pfade  	, die von </a:t>
            </a:r>
          </a:p>
          <a:p>
            <a:pPr>
              <a:buNone/>
            </a:pPr>
            <a:r>
              <a:rPr lang="de-DE" dirty="0" smtClean="0"/>
              <a:t> 	nach     führen                                                                                      </a:t>
            </a:r>
          </a:p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r>
              <a:rPr lang="de-DE" dirty="0" smtClean="0"/>
              <a:t>	und es ist	</a:t>
            </a:r>
          </a:p>
          <a:p>
            <a:pPr>
              <a:buNone/>
            </a:pPr>
            <a:r>
              <a:rPr lang="de-DE" dirty="0" smtClean="0"/>
              <a:t>   </a:t>
            </a:r>
            <a:endParaRPr lang="de-DE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343400" y="1130300"/>
          <a:ext cx="419100" cy="317500"/>
        </p:xfrm>
        <a:graphic>
          <a:graphicData uri="http://schemas.openxmlformats.org/presentationml/2006/ole">
            <p:oleObj spid="_x0000_s51202" name="Equation" r:id="rId3" imgW="342720" imgH="31716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28800" y="1828800"/>
          <a:ext cx="292100" cy="393700"/>
        </p:xfrm>
        <a:graphic>
          <a:graphicData uri="http://schemas.openxmlformats.org/presentationml/2006/ole">
            <p:oleObj spid="_x0000_s51203" name="Equation" r:id="rId4" imgW="291960" imgH="393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241800" y="1435100"/>
          <a:ext cx="254000" cy="393700"/>
        </p:xfrm>
        <a:graphic>
          <a:graphicData uri="http://schemas.openxmlformats.org/presentationml/2006/ole">
            <p:oleObj spid="_x0000_s51204" name="Equation" r:id="rId5" imgW="253800" imgH="393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222500" y="1447800"/>
          <a:ext cx="292100" cy="393700"/>
        </p:xfrm>
        <a:graphic>
          <a:graphicData uri="http://schemas.openxmlformats.org/presentationml/2006/ole">
            <p:oleObj spid="_x0000_s51205" name="Equation" r:id="rId6" imgW="291960" imgH="3934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101850" y="2565400"/>
          <a:ext cx="1562100" cy="482600"/>
        </p:xfrm>
        <a:graphic>
          <a:graphicData uri="http://schemas.openxmlformats.org/presentationml/2006/ole">
            <p:oleObj spid="_x0000_s51206" name="Equation" r:id="rId7" imgW="1562040" imgH="4824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959350" y="2667000"/>
          <a:ext cx="1104900" cy="406400"/>
        </p:xfrm>
        <a:graphic>
          <a:graphicData uri="http://schemas.openxmlformats.org/presentationml/2006/ole">
            <p:oleObj spid="_x0000_s51207" name="Equation" r:id="rId8" imgW="1104840" imgH="40608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101850" y="3175000"/>
          <a:ext cx="1562100" cy="482600"/>
        </p:xfrm>
        <a:graphic>
          <a:graphicData uri="http://schemas.openxmlformats.org/presentationml/2006/ole">
            <p:oleObj spid="_x0000_s51208" name="Equation" r:id="rId9" imgW="1562040" imgH="4824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991100" y="3327400"/>
          <a:ext cx="1028700" cy="406400"/>
        </p:xfrm>
        <a:graphic>
          <a:graphicData uri="http://schemas.openxmlformats.org/presentationml/2006/ole">
            <p:oleObj spid="_x0000_s51209" name="Equation" r:id="rId10" imgW="1028520" imgH="40608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594350" y="3937000"/>
          <a:ext cx="393700" cy="406400"/>
        </p:xfrm>
        <a:graphic>
          <a:graphicData uri="http://schemas.openxmlformats.org/presentationml/2006/ole">
            <p:oleObj spid="_x0000_s51210" name="Equation" r:id="rId11" imgW="393480" imgH="40608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7537450" y="3873500"/>
          <a:ext cx="355600" cy="393700"/>
        </p:xfrm>
        <a:graphic>
          <a:graphicData uri="http://schemas.openxmlformats.org/presentationml/2006/ole">
            <p:oleObj spid="_x0000_s51211" name="Equation" r:id="rId12" imgW="355320" imgH="39348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822450" y="4330700"/>
          <a:ext cx="292100" cy="393700"/>
        </p:xfrm>
        <a:graphic>
          <a:graphicData uri="http://schemas.openxmlformats.org/presentationml/2006/ole">
            <p:oleObj spid="_x0000_s51212" name="Equation" r:id="rId13" imgW="291960" imgH="39348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714750" y="4673600"/>
          <a:ext cx="2222500" cy="457200"/>
        </p:xfrm>
        <a:graphic>
          <a:graphicData uri="http://schemas.openxmlformats.org/presentationml/2006/ole">
            <p:oleObj spid="_x0000_s51213" name="Equation" r:id="rId14" imgW="2222280" imgH="45720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3695700" y="5537200"/>
          <a:ext cx="1562100" cy="482600"/>
        </p:xfrm>
        <a:graphic>
          <a:graphicData uri="http://schemas.openxmlformats.org/presentationml/2006/ole">
            <p:oleObj spid="_x0000_s51214" name="Equation" r:id="rId15" imgW="156204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r>
              <a:rPr lang="de-DE" dirty="0" smtClean="0"/>
              <a:t>	Wenn die Bedingungen mit dem Ansatz                                          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r>
              <a:rPr lang="de-DE" dirty="0" smtClean="0"/>
              <a:t>	nicht gelten würden, dann gäbe es nämlich einen Pfad von     nach     , für den                              wäre.  </a:t>
            </a:r>
          </a:p>
          <a:p>
            <a:pPr>
              <a:buNone/>
            </a:pPr>
            <a:r>
              <a:rPr lang="de-DE" dirty="0" smtClean="0"/>
              <a:t>	Ehe wir die Existenz kritischer Ströme und weitere Eigenschaften herleiten, nennen wir ein Zahlenergebnis für das Modellbeispiel. </a:t>
            </a:r>
            <a:endParaRPr lang="de-D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40013" y="1765300"/>
          <a:ext cx="3090862" cy="482600"/>
        </p:xfrm>
        <a:graphic>
          <a:graphicData uri="http://schemas.openxmlformats.org/presentationml/2006/ole">
            <p:oleObj spid="_x0000_s52226" name="Equation" r:id="rId3" imgW="2730240" imgH="4824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29000" y="2882900"/>
          <a:ext cx="355600" cy="393700"/>
        </p:xfrm>
        <a:graphic>
          <a:graphicData uri="http://schemas.openxmlformats.org/presentationml/2006/ole">
            <p:oleObj spid="_x0000_s52227" name="Equation" r:id="rId4" imgW="35532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775200" y="2882900"/>
          <a:ext cx="406400" cy="393700"/>
        </p:xfrm>
        <a:graphic>
          <a:graphicData uri="http://schemas.openxmlformats.org/presentationml/2006/ole">
            <p:oleObj spid="_x0000_s52228" name="Equation" r:id="rId5" imgW="406080" imgH="3934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769100" y="2921000"/>
          <a:ext cx="1536700" cy="431800"/>
        </p:xfrm>
        <a:graphic>
          <a:graphicData uri="http://schemas.openxmlformats.org/presentationml/2006/ole">
            <p:oleObj spid="_x0000_s52229" name="Equation" r:id="rId6" imgW="15364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	Im Fall b) mit              ist der einzige kritische Fluß </a:t>
            </a:r>
          </a:p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r>
              <a:rPr lang="de-DE" dirty="0" smtClean="0"/>
              <a:t>	</a:t>
            </a:r>
          </a:p>
          <a:p>
            <a:pPr>
              <a:buNone/>
            </a:pPr>
            <a:r>
              <a:rPr lang="de-DE" dirty="0" smtClean="0"/>
              <a:t>	und es ist </a:t>
            </a:r>
            <a:endParaRPr lang="de-D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09950" y="1524000"/>
          <a:ext cx="927100" cy="431800"/>
        </p:xfrm>
        <a:graphic>
          <a:graphicData uri="http://schemas.openxmlformats.org/presentationml/2006/ole">
            <p:oleObj spid="_x0000_s53250" name="Equation" r:id="rId3" imgW="927000" imgH="431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74950" y="2603500"/>
          <a:ext cx="3581400" cy="406400"/>
        </p:xfrm>
        <a:graphic>
          <a:graphicData uri="http://schemas.openxmlformats.org/presentationml/2006/ole">
            <p:oleObj spid="_x0000_s53251" name="Equation" r:id="rId4" imgW="3581280" imgH="4060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60600" y="4191000"/>
          <a:ext cx="5029200" cy="469900"/>
        </p:xfrm>
        <a:graphic>
          <a:graphicData uri="http://schemas.openxmlformats.org/presentationml/2006/ole">
            <p:oleObj spid="_x0000_s53252" name="Equation" r:id="rId5" imgW="50292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	Man erkennt also eine paradoxe Tatsache. Wenn in dem Netz des Modellbeispiels der Bogen      eliminiert wird….</a:t>
            </a:r>
            <a:endParaRPr lang="de-D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127250" y="3009900"/>
          <a:ext cx="355600" cy="406400"/>
        </p:xfrm>
        <a:graphic>
          <a:graphicData uri="http://schemas.openxmlformats.org/presentationml/2006/ole">
            <p:oleObj spid="_x0000_s54274" name="Equation" r:id="rId3" imgW="355320" imgH="406080" progId="Equation.3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422" y="1565264"/>
            <a:ext cx="4572032" cy="3311517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 </a:t>
            </a:r>
            <a:endParaRPr lang="de-DE" dirty="0"/>
          </a:p>
        </p:txBody>
      </p:sp>
      <p:cxnSp>
        <p:nvCxnSpPr>
          <p:cNvPr id="5" name="Straight Arrow Connector 4"/>
          <p:cNvCxnSpPr>
            <a:stCxn id="3" idx="1"/>
          </p:cNvCxnSpPr>
          <p:nvPr/>
        </p:nvCxnSpPr>
        <p:spPr>
          <a:xfrm rot="10800000" flipH="1">
            <a:off x="2103422" y="3221023"/>
            <a:ext cx="45005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" idx="1"/>
            <a:endCxn id="3" idx="0"/>
          </p:cNvCxnSpPr>
          <p:nvPr/>
        </p:nvCxnSpPr>
        <p:spPr>
          <a:xfrm rot="10800000" flipH="1">
            <a:off x="2103422" y="1565265"/>
            <a:ext cx="2286016" cy="16557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3"/>
            <a:endCxn id="3" idx="0"/>
          </p:cNvCxnSpPr>
          <p:nvPr/>
        </p:nvCxnSpPr>
        <p:spPr>
          <a:xfrm flipH="1" flipV="1">
            <a:off x="4389438" y="1565264"/>
            <a:ext cx="2286016" cy="16557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3" idx="2"/>
            <a:endCxn id="3" idx="1"/>
          </p:cNvCxnSpPr>
          <p:nvPr/>
        </p:nvCxnSpPr>
        <p:spPr>
          <a:xfrm rot="5400000" flipH="1">
            <a:off x="2418551" y="2905894"/>
            <a:ext cx="1655758" cy="2286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" idx="2"/>
            <a:endCxn id="3" idx="3"/>
          </p:cNvCxnSpPr>
          <p:nvPr/>
        </p:nvCxnSpPr>
        <p:spPr>
          <a:xfrm rot="5400000" flipH="1" flipV="1">
            <a:off x="4704567" y="2905894"/>
            <a:ext cx="1655758" cy="2286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4291014" y="1208074"/>
          <a:ext cx="241300" cy="266700"/>
        </p:xfrm>
        <a:graphic>
          <a:graphicData uri="http://schemas.openxmlformats.org/presentationml/2006/ole">
            <p:oleObj spid="_x0000_s55298" name="Equation" r:id="rId3" imgW="241200" imgH="266400" progId="Equation.3">
              <p:embed/>
            </p:oleObj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6818330" y="3065462"/>
          <a:ext cx="254000" cy="292100"/>
        </p:xfrm>
        <a:graphic>
          <a:graphicData uri="http://schemas.openxmlformats.org/presentationml/2006/ole">
            <p:oleObj spid="_x0000_s55299" name="Equation" r:id="rId4" imgW="253800" imgH="291960" progId="Equation.3">
              <p:embed/>
            </p:oleObj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674794" y="3065462"/>
          <a:ext cx="254000" cy="355600"/>
        </p:xfrm>
        <a:graphic>
          <a:graphicData uri="http://schemas.openxmlformats.org/presentationml/2006/ole">
            <p:oleObj spid="_x0000_s55300" name="Equation" r:id="rId5" imgW="253800" imgH="35532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4278314" y="5065726"/>
          <a:ext cx="254000" cy="292100"/>
        </p:xfrm>
        <a:graphic>
          <a:graphicData uri="http://schemas.openxmlformats.org/presentationml/2006/ole">
            <p:oleObj spid="_x0000_s55301" name="Equation" r:id="rId6" imgW="253800" imgH="291960" progId="Equation.3">
              <p:embed/>
            </p:oleObj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2746364" y="3994156"/>
          <a:ext cx="177800" cy="342900"/>
        </p:xfrm>
        <a:graphic>
          <a:graphicData uri="http://schemas.openxmlformats.org/presentationml/2006/ole">
            <p:oleObj spid="_x0000_s55302" name="Equation" r:id="rId7" imgW="177480" imgH="34272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5648336" y="4079884"/>
          <a:ext cx="241300" cy="342900"/>
        </p:xfrm>
        <a:graphic>
          <a:graphicData uri="http://schemas.openxmlformats.org/presentationml/2006/ole">
            <p:oleObj spid="_x0000_s55303" name="Equation" r:id="rId8" imgW="241200" imgH="342720" progId="Equation.3">
              <p:embed/>
            </p:oleObj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5675322" y="1993892"/>
          <a:ext cx="241300" cy="355600"/>
        </p:xfrm>
        <a:graphic>
          <a:graphicData uri="http://schemas.openxmlformats.org/presentationml/2006/ole">
            <p:oleObj spid="_x0000_s55304" name="Equation" r:id="rId9" imgW="241200" imgH="355320" progId="Equation.3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2765416" y="2008182"/>
          <a:ext cx="266700" cy="342900"/>
        </p:xfrm>
        <a:graphic>
          <a:graphicData uri="http://schemas.openxmlformats.org/presentationml/2006/ole">
            <p:oleObj spid="_x0000_s55305" name="Equation" r:id="rId10" imgW="266400" imgH="342720" progId="Equation.3">
              <p:embed/>
            </p:oleObj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4175124" y="2708272"/>
          <a:ext cx="254000" cy="355600"/>
        </p:xfrm>
        <a:graphic>
          <a:graphicData uri="http://schemas.openxmlformats.org/presentationml/2006/ole">
            <p:oleObj spid="_x0000_s55306" name="Equation" r:id="rId11" imgW="253800" imgH="355320" progId="Equation.3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	…dann fällt der kritische Fluss mit dem optimalen zusammen; der Fluss wird dann also besser verteilt. Für die Verkehrspraxis bedeutet das : In ungünstigen Fällen kann durch eine Erweiterung des Straßennetzes der Zeitaufwand anwachsen.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>
            <a:normAutofit lnSpcReduction="10000"/>
          </a:bodyPr>
          <a:lstStyle/>
          <a:p>
            <a:endParaRPr lang="de-DE" sz="1800" dirty="0" smtClean="0"/>
          </a:p>
          <a:p>
            <a:r>
              <a:rPr lang="de-DE" sz="2000" dirty="0" smtClean="0"/>
              <a:t>Mathematische Behandlung: das Strassennetz wird durch einen gerichteten Graphen beschrieben.</a:t>
            </a:r>
          </a:p>
          <a:p>
            <a:endParaRPr lang="de-DE" sz="2000" dirty="0" smtClean="0"/>
          </a:p>
          <a:p>
            <a:pPr lvl="1"/>
            <a:r>
              <a:rPr lang="de-DE" sz="2000" dirty="0" smtClean="0"/>
              <a:t>Charakterisierung der Bogen durch Angabe des Zeitaufwandes.</a:t>
            </a:r>
          </a:p>
          <a:p>
            <a:pPr lvl="1"/>
            <a:endParaRPr lang="de-DE" sz="2000" dirty="0" smtClean="0"/>
          </a:p>
          <a:p>
            <a:pPr lvl="1"/>
            <a:r>
              <a:rPr lang="de-DE" sz="2000" dirty="0" smtClean="0"/>
              <a:t>Günstigten Stromverteilung : wenn die Bewertung konstant ist</a:t>
            </a:r>
          </a:p>
          <a:p>
            <a:pPr lvl="2">
              <a:buNone/>
            </a:pPr>
            <a:r>
              <a:rPr lang="de-DE" sz="2000" dirty="0" smtClean="0"/>
              <a:t>	(d.h. wenn die Fahrzeiten unabhängig von der Grösse des Verkehrsflusses sind. – kurzeste Abstand zweier Punkte eines Graphen und den zugehörigen kritischen Pfad - )</a:t>
            </a:r>
          </a:p>
          <a:p>
            <a:pPr lvl="2">
              <a:buNone/>
            </a:pPr>
            <a:endParaRPr lang="de-DE" sz="2000" dirty="0" smtClean="0"/>
          </a:p>
          <a:p>
            <a:pPr lvl="2">
              <a:buNone/>
            </a:pPr>
            <a:r>
              <a:rPr lang="de-DE" sz="2000" dirty="0" smtClean="0"/>
              <a:t>Realistischeres Modell: Abhängigkeit der benötigten Zeit und der Stärke des Verkehrs zu berücksichtigen.</a:t>
            </a:r>
          </a:p>
          <a:p>
            <a:pPr lvl="2">
              <a:buNone/>
            </a:pPr>
            <a:r>
              <a:rPr lang="de-DE" sz="1800" dirty="0" smtClean="0"/>
              <a:t> 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514600"/>
            <a:ext cx="8229600" cy="1143000"/>
          </a:xfrm>
        </p:spPr>
        <p:txBody>
          <a:bodyPr/>
          <a:lstStyle/>
          <a:p>
            <a:pPr algn="ctr"/>
            <a:r>
              <a:rPr lang="en-US" sz="4800" dirty="0" smtClean="0"/>
              <a:t> Existenzsatz</a:t>
            </a:r>
            <a:endParaRPr lang="de-DE" sz="4800" dirty="0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5.1 Kritischer Strom</a:t>
            </a:r>
          </a:p>
          <a:p>
            <a:pPr>
              <a:buNone/>
            </a:pPr>
            <a:r>
              <a:rPr lang="de-DE" dirty="0" smtClean="0"/>
              <a:t>   Die Existenz von kritischen Stromverteilungen zu vorgegebenem Gesamtstrom lässt sich für stetige und monotone Zeitfunktionen durch die Zurückführung auf ein konvexes Programm zeigen.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Funktionen:</a:t>
            </a:r>
          </a:p>
          <a:p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 sind für monotone          konvex.</a:t>
            </a:r>
          </a:p>
          <a:p>
            <a:pPr>
              <a:buNone/>
            </a:pPr>
            <a:r>
              <a:rPr lang="de-DE" dirty="0" smtClean="0"/>
              <a:t>         : Zeit, die zum Durchlaufen von       benötigt wird, wenn auf       der Strom              fließt.                          </a:t>
            </a:r>
            <a:endParaRPr lang="de-DE" dirty="0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914400" y="1828800"/>
          <a:ext cx="2786063" cy="1138238"/>
        </p:xfrm>
        <a:graphic>
          <a:graphicData uri="http://schemas.openxmlformats.org/presentationml/2006/ole">
            <p:oleObj spid="_x0000_s76802" name="Equation" r:id="rId3" imgW="2450880" imgH="1066680" progId="Equation.3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038600" y="2819400"/>
          <a:ext cx="642938" cy="500062"/>
        </p:xfrm>
        <a:graphic>
          <a:graphicData uri="http://schemas.openxmlformats.org/presentationml/2006/ole">
            <p:oleObj spid="_x0000_s76803" name="Formel" r:id="rId4" imgW="431640" imgH="241200" progId="Equation.3">
              <p:embed/>
            </p:oleObj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838200" y="3276600"/>
          <a:ext cx="642937" cy="500062"/>
        </p:xfrm>
        <a:graphic>
          <a:graphicData uri="http://schemas.openxmlformats.org/presentationml/2006/ole">
            <p:oleObj spid="_x0000_s76804" name="Formel" r:id="rId5" imgW="431640" imgH="241200" progId="Equation.3">
              <p:embed/>
            </p:oleObj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6934200" y="3352800"/>
          <a:ext cx="571500" cy="500062"/>
        </p:xfrm>
        <a:graphic>
          <a:graphicData uri="http://schemas.openxmlformats.org/presentationml/2006/ole">
            <p:oleObj spid="_x0000_s76805" name="Formel" r:id="rId6" imgW="571680" imgH="500040" progId="Equation.3">
              <p:embed/>
            </p:oleObj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4953000" y="3733800"/>
          <a:ext cx="571500" cy="500062"/>
        </p:xfrm>
        <a:graphic>
          <a:graphicData uri="http://schemas.openxmlformats.org/presentationml/2006/ole">
            <p:oleObj spid="_x0000_s76806" name="Formel" r:id="rId7" imgW="571680" imgH="500040" progId="Equation.3">
              <p:embed/>
            </p:oleObj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/>
        </p:nvGraphicFramePr>
        <p:xfrm>
          <a:off x="7315200" y="3810000"/>
          <a:ext cx="1028700" cy="393700"/>
        </p:xfrm>
        <a:graphic>
          <a:graphicData uri="http://schemas.openxmlformats.org/presentationml/2006/ole">
            <p:oleObj spid="_x0000_s76807" name="Formel" r:id="rId8" imgW="10285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 •Verallgemeinerung der Definition(keine Einschränkung nur auf Ströme mit nur einem einzigen Ausgangs-und Zielknoten) :</a:t>
            </a:r>
          </a:p>
          <a:p>
            <a:pPr>
              <a:buNone/>
            </a:pPr>
            <a:r>
              <a:rPr lang="de-DE" dirty="0" smtClean="0"/>
              <a:t>  •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Verallgemeinerte</a:t>
            </a:r>
            <a:r>
              <a:rPr lang="de-DE" dirty="0" smtClean="0">
                <a:solidFill>
                  <a:srgbClr val="00B0F0"/>
                </a:solidFill>
              </a:rPr>
              <a:t> 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Definition:</a:t>
            </a:r>
          </a:p>
          <a:p>
            <a:pPr>
              <a:buNone/>
            </a:pPr>
            <a:r>
              <a:rPr lang="de-DE" i="1" dirty="0" smtClean="0"/>
              <a:t>  </a:t>
            </a:r>
            <a:r>
              <a:rPr lang="az-Cyrl-AZ" dirty="0" smtClean="0"/>
              <a:t>ф</a:t>
            </a:r>
            <a:r>
              <a:rPr lang="de-DE" dirty="0" smtClean="0"/>
              <a:t> heißt </a:t>
            </a:r>
            <a:r>
              <a:rPr lang="de-DE" b="1" dirty="0" smtClean="0"/>
              <a:t>kritischer Fluss</a:t>
            </a:r>
            <a:r>
              <a:rPr lang="de-DE" dirty="0" smtClean="0"/>
              <a:t>, wenn für alle Pfade       </a:t>
            </a:r>
          </a:p>
          <a:p>
            <a:pPr>
              <a:buNone/>
            </a:pPr>
            <a:r>
              <a:rPr lang="de-DE" dirty="0" smtClean="0"/>
              <a:t>   mit </a:t>
            </a:r>
          </a:p>
          <a:p>
            <a:pPr>
              <a:buNone/>
            </a:pPr>
            <a:r>
              <a:rPr lang="de-DE" dirty="0"/>
              <a:t> </a:t>
            </a:r>
            <a:r>
              <a:rPr lang="de-DE" dirty="0" smtClean="0"/>
              <a:t>   und                                                     </a:t>
            </a:r>
          </a:p>
          <a:p>
            <a:pPr>
              <a:buNone/>
            </a:pPr>
            <a:r>
              <a:rPr lang="de-DE" dirty="0" smtClean="0"/>
              <a:t>   </a:t>
            </a:r>
          </a:p>
          <a:p>
            <a:pPr>
              <a:buNone/>
            </a:pPr>
            <a:r>
              <a:rPr lang="de-DE" dirty="0" smtClean="0"/>
              <a:t>    gilt.</a:t>
            </a:r>
            <a:endParaRPr lang="de-DE" dirty="0"/>
          </a:p>
        </p:txBody>
      </p:sp>
      <p:graphicFrame>
        <p:nvGraphicFramePr>
          <p:cNvPr id="15379" name="Object 19"/>
          <p:cNvGraphicFramePr>
            <a:graphicFrameLocks noChangeAspect="1"/>
          </p:cNvGraphicFramePr>
          <p:nvPr/>
        </p:nvGraphicFramePr>
        <p:xfrm>
          <a:off x="8153400" y="3276600"/>
          <a:ext cx="444500" cy="457200"/>
        </p:xfrm>
        <a:graphic>
          <a:graphicData uri="http://schemas.openxmlformats.org/presentationml/2006/ole">
            <p:oleObj spid="_x0000_s77826" name="Formel" r:id="rId3" imgW="444240" imgH="457200" progId="Equation.3">
              <p:embed/>
            </p:oleObj>
          </a:graphicData>
        </a:graphic>
      </p:graphicFrame>
      <p:graphicFrame>
        <p:nvGraphicFramePr>
          <p:cNvPr id="15384" name="Object 24"/>
          <p:cNvGraphicFramePr>
            <a:graphicFrameLocks noChangeAspect="1"/>
          </p:cNvGraphicFramePr>
          <p:nvPr/>
        </p:nvGraphicFramePr>
        <p:xfrm>
          <a:off x="1600200" y="3733800"/>
          <a:ext cx="901700" cy="393700"/>
        </p:xfrm>
        <a:graphic>
          <a:graphicData uri="http://schemas.openxmlformats.org/presentationml/2006/ole">
            <p:oleObj spid="_x0000_s77827" name="Formel" r:id="rId4" imgW="901440" imgH="393480" progId="Equation.3">
              <p:embed/>
            </p:oleObj>
          </a:graphicData>
        </a:graphic>
      </p:graphicFrame>
      <p:graphicFrame>
        <p:nvGraphicFramePr>
          <p:cNvPr id="15386" name="Object 26"/>
          <p:cNvGraphicFramePr>
            <a:graphicFrameLocks noChangeAspect="1"/>
          </p:cNvGraphicFramePr>
          <p:nvPr/>
        </p:nvGraphicFramePr>
        <p:xfrm>
          <a:off x="2590800" y="4013200"/>
          <a:ext cx="3568700" cy="787400"/>
        </p:xfrm>
        <a:graphic>
          <a:graphicData uri="http://schemas.openxmlformats.org/presentationml/2006/ole">
            <p:oleObj spid="_x0000_s77828" name="Formel" r:id="rId5" imgW="3568680" imgH="787320" progId="Equation.3">
              <p:embed/>
            </p:oleObj>
          </a:graphicData>
        </a:graphic>
      </p:graphicFrame>
      <p:graphicFrame>
        <p:nvGraphicFramePr>
          <p:cNvPr id="15387" name="Object 27"/>
          <p:cNvGraphicFramePr>
            <a:graphicFrameLocks noChangeAspect="1"/>
          </p:cNvGraphicFramePr>
          <p:nvPr/>
        </p:nvGraphicFramePr>
        <p:xfrm>
          <a:off x="2590800" y="4483100"/>
          <a:ext cx="3670300" cy="469900"/>
        </p:xfrm>
        <a:graphic>
          <a:graphicData uri="http://schemas.openxmlformats.org/presentationml/2006/ole">
            <p:oleObj spid="_x0000_s77829" name="Formel" r:id="rId6" imgW="36702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600" dirty="0" smtClean="0"/>
              <a:t>Existenzsatz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i="1" dirty="0" smtClean="0"/>
              <a:t>   </a:t>
            </a:r>
            <a:r>
              <a:rPr lang="de-DE" dirty="0" smtClean="0"/>
              <a:t>Die Funktionen            seien für                     stetig und monoton. Dann sind die Lösungen des konvexen Programms:</a:t>
            </a:r>
          </a:p>
          <a:p>
            <a:pPr>
              <a:buNone/>
            </a:pPr>
            <a:r>
              <a:rPr lang="de-DE" dirty="0" smtClean="0"/>
              <a:t>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   </a:t>
            </a:r>
          </a:p>
          <a:p>
            <a:pPr>
              <a:buNone/>
            </a:pPr>
            <a:r>
              <a:rPr lang="de-DE" dirty="0" smtClean="0"/>
              <a:t> kritische Ströme.</a:t>
            </a:r>
          </a:p>
          <a:p>
            <a:pPr>
              <a:buNone/>
            </a:pPr>
            <a:endParaRPr lang="de-DE" i="1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733800" y="1524000"/>
          <a:ext cx="774700" cy="393700"/>
        </p:xfrm>
        <a:graphic>
          <a:graphicData uri="http://schemas.openxmlformats.org/presentationml/2006/ole">
            <p:oleObj spid="_x0000_s78850" name="Formel" r:id="rId3" imgW="774360" imgH="393480" progId="Equation.3">
              <p:embed/>
            </p:oleObj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6400800" y="1587500"/>
          <a:ext cx="2247900" cy="698500"/>
        </p:xfrm>
        <a:graphic>
          <a:graphicData uri="http://schemas.openxmlformats.org/presentationml/2006/ole">
            <p:oleObj spid="_x0000_s78851" name="Formel" r:id="rId4" imgW="2247840" imgH="69840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038600" y="2819400"/>
          <a:ext cx="2476500" cy="2438400"/>
        </p:xfrm>
        <a:graphic>
          <a:graphicData uri="http://schemas.openxmlformats.org/presentationml/2006/ole">
            <p:oleObj spid="_x0000_s78852" name="Formel" r:id="rId5" imgW="2476440" imgH="2438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  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</a:rPr>
              <a:t>Beweis:</a:t>
            </a:r>
          </a:p>
          <a:p>
            <a:pPr>
              <a:buNone/>
            </a:pPr>
            <a:r>
              <a:rPr lang="de-DE" dirty="0" smtClean="0"/>
              <a:t>  KKT-Bedingungen(mit Langrangeschen Parametern       und       )         </a:t>
            </a:r>
          </a:p>
          <a:p>
            <a:pPr>
              <a:buNone/>
            </a:pPr>
            <a:r>
              <a:rPr lang="de-DE" dirty="0" smtClean="0"/>
              <a:t>  </a:t>
            </a:r>
            <a:endParaRPr lang="de-DE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048000" y="1871472"/>
          <a:ext cx="393700" cy="393700"/>
        </p:xfrm>
        <a:graphic>
          <a:graphicData uri="http://schemas.openxmlformats.org/presentationml/2006/ole">
            <p:oleObj spid="_x0000_s79874" name="Formel" r:id="rId3" imgW="393480" imgH="393480" progId="Equation.3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785918" y="2795396"/>
          <a:ext cx="4143404" cy="2781300"/>
        </p:xfrm>
        <a:graphic>
          <a:graphicData uri="http://schemas.openxmlformats.org/presentationml/2006/ole">
            <p:oleObj spid="_x0000_s79875" name="Formel" r:id="rId4" imgW="3657600" imgH="278100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419600" y="1871472"/>
          <a:ext cx="381000" cy="457200"/>
        </p:xfrm>
        <a:graphic>
          <a:graphicData uri="http://schemas.openxmlformats.org/presentationml/2006/ole">
            <p:oleObj spid="_x0000_s79876" name="Formel" r:id="rId5" imgW="3808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 wegen 2.4 gilt:</a:t>
            </a:r>
          </a:p>
          <a:p>
            <a:pPr>
              <a:buNone/>
            </a:pPr>
            <a:r>
              <a:rPr lang="de-DE" dirty="0" smtClean="0"/>
              <a:t> 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 </a:t>
            </a:r>
          </a:p>
          <a:p>
            <a:pPr>
              <a:buNone/>
            </a:pPr>
            <a:r>
              <a:rPr lang="de-DE" dirty="0" smtClean="0"/>
              <a:t>  Also ist                       und      ist ein kritischer Strom. </a:t>
            </a:r>
            <a:endParaRPr lang="de-DE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133600" y="2133600"/>
          <a:ext cx="3695700" cy="1028700"/>
        </p:xfrm>
        <a:graphic>
          <a:graphicData uri="http://schemas.openxmlformats.org/presentationml/2006/ole">
            <p:oleObj spid="_x0000_s80898" name="Formel" r:id="rId3" imgW="3695400" imgH="1028520" progId="Equation.3">
              <p:embed/>
            </p:oleObj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438400" y="3352800"/>
          <a:ext cx="1638300" cy="419100"/>
        </p:xfrm>
        <a:graphic>
          <a:graphicData uri="http://schemas.openxmlformats.org/presentationml/2006/ole">
            <p:oleObj spid="_x0000_s80899" name="Formel" r:id="rId4" imgW="1638000" imgH="41904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5410200" y="3429000"/>
          <a:ext cx="292100" cy="279400"/>
        </p:xfrm>
        <a:graphic>
          <a:graphicData uri="http://schemas.openxmlformats.org/presentationml/2006/ole">
            <p:oleObj spid="_x0000_s80900" name="Formel" r:id="rId5" imgW="29196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>
              <a:spcAft>
                <a:spcPts val="1800"/>
              </a:spcAft>
              <a:buNone/>
            </a:pPr>
            <a:r>
              <a:rPr lang="de-DE" dirty="0" smtClean="0"/>
              <a:t>  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</a:rPr>
              <a:t>Folgerung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de-DE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dirty="0" smtClean="0"/>
              <a:t>  •Die Menge der kritischen Ströme ist konvex.</a:t>
            </a:r>
          </a:p>
          <a:p>
            <a:pPr>
              <a:buNone/>
            </a:pPr>
            <a:r>
              <a:rPr lang="de-DE" dirty="0" smtClean="0"/>
              <a:t>  •Gilt für mindestens einen Bogen       : die    Funktion           bei              ist strikt monoton  → die Lösung ist eindeutig</a:t>
            </a:r>
          </a:p>
          <a:p>
            <a:pPr>
              <a:buNone/>
            </a:pPr>
            <a:r>
              <a:rPr lang="de-DE" dirty="0" smtClean="0"/>
              <a:t>   •Jeder Pfad verläuft über mindestens einen Bogen, für den         überall strikt monoton ist</a:t>
            </a:r>
          </a:p>
          <a:p>
            <a:pPr>
              <a:buNone/>
            </a:pPr>
            <a:r>
              <a:rPr lang="de-DE" dirty="0" smtClean="0"/>
              <a:t>     → Eindeutigkeit</a:t>
            </a:r>
            <a:endParaRPr lang="de-DE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6553200" y="2273300"/>
          <a:ext cx="419100" cy="393700"/>
        </p:xfrm>
        <a:graphic>
          <a:graphicData uri="http://schemas.openxmlformats.org/presentationml/2006/ole">
            <p:oleObj spid="_x0000_s81922" name="Formel" r:id="rId3" imgW="419040" imgH="393480" progId="Equation.3">
              <p:embed/>
            </p:oleObj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514600" y="2667000"/>
          <a:ext cx="774700" cy="393700"/>
        </p:xfrm>
        <a:graphic>
          <a:graphicData uri="http://schemas.openxmlformats.org/presentationml/2006/ole">
            <p:oleObj spid="_x0000_s81923" name="Formel" r:id="rId4" imgW="774360" imgH="39348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343400" y="2667000"/>
          <a:ext cx="939800" cy="393700"/>
        </p:xfrm>
        <a:graphic>
          <a:graphicData uri="http://schemas.openxmlformats.org/presentationml/2006/ole">
            <p:oleObj spid="_x0000_s81924" name="Formel" r:id="rId5" imgW="939600" imgH="393480" progId="Equation.3">
              <p:embed/>
            </p:oleObj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3505200" y="3962400"/>
          <a:ext cx="546100" cy="381000"/>
        </p:xfrm>
        <a:graphic>
          <a:graphicData uri="http://schemas.openxmlformats.org/presentationml/2006/ole">
            <p:oleObj spid="_x0000_s81925" name="Formel" r:id="rId6" imgW="545760" imgH="380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de-DE" sz="4600" i="1" dirty="0" smtClean="0">
                <a:latin typeface="Calibri" pitchFamily="34" charset="0"/>
              </a:rPr>
              <a:t> 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</a:rPr>
              <a:t>Bemerkung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>
              <a:buNone/>
            </a:pPr>
            <a:endParaRPr lang="de-DE" sz="16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de-DE" dirty="0" smtClean="0">
                <a:latin typeface="Calibri" pitchFamily="34" charset="0"/>
              </a:rPr>
              <a:t>   </a:t>
            </a:r>
            <a:r>
              <a:rPr lang="de-DE" dirty="0" smtClean="0">
                <a:latin typeface="Calibri" pitchFamily="34" charset="0"/>
              </a:rPr>
              <a:t>Warum </a:t>
            </a:r>
            <a:r>
              <a:rPr lang="de-DE" dirty="0" smtClean="0">
                <a:latin typeface="Calibri" pitchFamily="34" charset="0"/>
              </a:rPr>
              <a:t>lassen sich die kritischen Bedingungen   </a:t>
            </a:r>
            <a:r>
              <a:rPr lang="de-DE" dirty="0" smtClean="0">
                <a:latin typeface="Calibri" pitchFamily="34" charset="0"/>
              </a:rPr>
              <a:t>mit</a:t>
            </a:r>
          </a:p>
          <a:p>
            <a:pPr>
              <a:buNone/>
            </a:pPr>
            <a:r>
              <a:rPr lang="de-DE" dirty="0" smtClean="0">
                <a:latin typeface="Calibri" pitchFamily="34" charset="0"/>
              </a:rPr>
              <a:t>	</a:t>
            </a:r>
            <a:r>
              <a:rPr lang="de-DE" dirty="0" smtClean="0">
                <a:latin typeface="Calibri" pitchFamily="34" charset="0"/>
              </a:rPr>
              <a:t>einem </a:t>
            </a:r>
            <a:r>
              <a:rPr lang="de-DE" dirty="0" smtClean="0">
                <a:latin typeface="Calibri" pitchFamily="34" charset="0"/>
              </a:rPr>
              <a:t>Extremalprinzip in Berührung bringen?</a:t>
            </a:r>
          </a:p>
          <a:p>
            <a:pPr>
              <a:buNone/>
            </a:pPr>
            <a:r>
              <a:rPr lang="de-DE" dirty="0" smtClean="0">
                <a:latin typeface="Calibri" pitchFamily="34" charset="0"/>
              </a:rPr>
              <a:t>   </a:t>
            </a:r>
            <a:r>
              <a:rPr lang="de-DE" dirty="0" smtClean="0">
                <a:latin typeface="Calibri" pitchFamily="34" charset="0"/>
              </a:rPr>
              <a:t>Grund</a:t>
            </a:r>
            <a:r>
              <a:rPr lang="de-DE" dirty="0" smtClean="0">
                <a:latin typeface="Calibri" pitchFamily="34" charset="0"/>
              </a:rPr>
              <a:t>: Symmetrie des Modells: jeder Fahrer versursacht  für andere die gleiche Zeitverzögerung wie der andere für ihn.</a:t>
            </a:r>
          </a:p>
          <a:p>
            <a:pPr>
              <a:buNone/>
            </a:pPr>
            <a:r>
              <a:rPr lang="de-DE" dirty="0" smtClean="0">
                <a:latin typeface="Calibri" pitchFamily="34" charset="0"/>
              </a:rPr>
              <a:t>    </a:t>
            </a:r>
          </a:p>
          <a:p>
            <a:pPr>
              <a:buNone/>
            </a:pPr>
            <a:endParaRPr lang="de-DE" dirty="0" smtClean="0">
              <a:latin typeface="Calibri" pitchFamily="34" charset="0"/>
            </a:endParaRP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  </a:t>
            </a:r>
            <a:endParaRPr lang="de-DE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de-DE" dirty="0" smtClean="0"/>
              <a:t>   Symmetrie trifft für ein erweitertes Modell   nicht zu : bei mehrspurigen Straßen ist von dem Fahrzeugtyp abhängig </a:t>
            </a:r>
          </a:p>
          <a:p>
            <a:pPr>
              <a:buNone/>
            </a:pPr>
            <a:r>
              <a:rPr lang="de-DE" dirty="0" smtClean="0"/>
              <a:t>     → Gruppiere die Ströme in Gruppen:</a:t>
            </a:r>
          </a:p>
          <a:p>
            <a:pPr>
              <a:buNone/>
            </a:pPr>
            <a:r>
              <a:rPr lang="de-DE" dirty="0" smtClean="0"/>
              <a:t>      </a:t>
            </a:r>
          </a:p>
          <a:p>
            <a:pPr>
              <a:buNone/>
            </a:pPr>
            <a:r>
              <a:rPr lang="de-DE" dirty="0" smtClean="0"/>
              <a:t>     </a:t>
            </a:r>
          </a:p>
          <a:p>
            <a:pPr>
              <a:buNone/>
            </a:pPr>
            <a:r>
              <a:rPr lang="de-DE" dirty="0" smtClean="0"/>
              <a:t>  </a:t>
            </a:r>
            <a:endParaRPr lang="de-DE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035300" y="3733800"/>
          <a:ext cx="3073400" cy="901700"/>
        </p:xfrm>
        <a:graphic>
          <a:graphicData uri="http://schemas.openxmlformats.org/presentationml/2006/ole">
            <p:oleObj spid="_x0000_s82946" name="Formel" r:id="rId3" imgW="3073320" imgH="9014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de-DE" sz="2200" dirty="0" smtClean="0"/>
              <a:t>Eigenschaften durch ein einfaches Modelbeispiel mit nur vier Knoten diskutiert.</a:t>
            </a:r>
          </a:p>
          <a:p>
            <a:endParaRPr lang="de-DE" sz="2200" dirty="0" smtClean="0"/>
          </a:p>
          <a:p>
            <a:pPr lvl="1"/>
            <a:r>
              <a:rPr lang="de-DE" sz="2200" dirty="0" smtClean="0"/>
              <a:t>Eine allgemeine Steuerung selbst für die Fahrer Vorteile bringen, die der Meinung sind, für sich selbst günstigere Wege herausfinden zu können.</a:t>
            </a:r>
          </a:p>
          <a:p>
            <a:pPr lvl="1"/>
            <a:endParaRPr lang="de-DE" sz="2200" dirty="0" smtClean="0"/>
          </a:p>
          <a:p>
            <a:pPr lvl="1">
              <a:buNone/>
            </a:pPr>
            <a:r>
              <a:rPr lang="de-DE" sz="2200" b="1" dirty="0" smtClean="0"/>
              <a:t>Paradoxon</a:t>
            </a:r>
            <a:r>
              <a:rPr lang="de-DE" sz="2200" dirty="0" smtClean="0"/>
              <a:t>: bei einer Erweiterung des Vehrkehrnetzes um eine zusätzliche Strasse der Strom in ungüstigen Fällen, so umschichten kann, dass längere Fahrzeiten notwendig werden.</a:t>
            </a: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  Der Zeitbedarf einer  Gruppe richtet sich auch nach den Strömen der anderen Gruppen auf dem betreffenden Bogen:</a:t>
            </a:r>
          </a:p>
          <a:p>
            <a:pPr>
              <a:buNone/>
            </a:pPr>
            <a:r>
              <a:rPr lang="de-DE" dirty="0" smtClean="0"/>
              <a:t>       </a:t>
            </a:r>
          </a:p>
          <a:p>
            <a:pPr>
              <a:buNone/>
            </a:pPr>
            <a:r>
              <a:rPr lang="de-DE" dirty="0" smtClean="0"/>
              <a:t>                                                                   </a:t>
            </a:r>
          </a:p>
          <a:p>
            <a:pPr>
              <a:buNone/>
            </a:pPr>
            <a:r>
              <a:rPr lang="de-DE" dirty="0" smtClean="0"/>
              <a:t>  Die Gleichungen lassen sich bei mehreren Gruppen  nicht mehr mit einer </a:t>
            </a:r>
            <a:r>
              <a:rPr lang="de-DE" dirty="0" err="1" smtClean="0"/>
              <a:t>Extremalaufgabe</a:t>
            </a:r>
            <a:r>
              <a:rPr lang="de-DE" dirty="0" smtClean="0"/>
              <a:t> verknüpfen.</a:t>
            </a:r>
            <a:endParaRPr lang="de-DE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743200" y="2895600"/>
          <a:ext cx="3175000" cy="533400"/>
        </p:xfrm>
        <a:graphic>
          <a:graphicData uri="http://schemas.openxmlformats.org/presentationml/2006/ole">
            <p:oleObj spid="_x0000_s83970" name="Formel" r:id="rId3" imgW="3174840" imgH="533160" progId="Equation.3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514600"/>
            <a:ext cx="8229600" cy="1143000"/>
          </a:xfrm>
        </p:spPr>
        <p:txBody>
          <a:bodyPr/>
          <a:lstStyle/>
          <a:p>
            <a:pPr algn="ctr"/>
            <a:r>
              <a:rPr lang="en-US" sz="4800" dirty="0" smtClean="0"/>
              <a:t> Ein Beispiel</a:t>
            </a:r>
            <a:endParaRPr lang="de-DE" sz="4800" dirty="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endParaRPr lang="en-US" sz="18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209800" y="2438400"/>
            <a:ext cx="449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>
            <a:off x="2209800" y="1066800"/>
            <a:ext cx="2895600" cy="2286000"/>
          </a:xfrm>
          <a:prstGeom prst="arc">
            <a:avLst>
              <a:gd name="adj1" fmla="val 10294040"/>
              <a:gd name="adj2" fmla="val 5107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c 6"/>
          <p:cNvSpPr/>
          <p:nvPr/>
        </p:nvSpPr>
        <p:spPr>
          <a:xfrm rot="5400000">
            <a:off x="4114800" y="1143000"/>
            <a:ext cx="2209800" cy="2971800"/>
          </a:xfrm>
          <a:prstGeom prst="arc">
            <a:avLst>
              <a:gd name="adj1" fmla="val 15765692"/>
              <a:gd name="adj2" fmla="val 57978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 rot="18417057">
            <a:off x="3659642" y="2230538"/>
            <a:ext cx="1493819" cy="3960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Hindernis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828800" y="2590800"/>
            <a:ext cx="8996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Stadt A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352801" y="1981201"/>
            <a:ext cx="914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Stadt B</a:t>
            </a:r>
            <a:endParaRPr lang="en-US" sz="1600" dirty="0"/>
          </a:p>
        </p:txBody>
      </p:sp>
      <p:sp>
        <p:nvSpPr>
          <p:cNvPr id="24" name="Oval 23"/>
          <p:cNvSpPr/>
          <p:nvPr/>
        </p:nvSpPr>
        <p:spPr>
          <a:xfrm>
            <a:off x="66294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22098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7338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5029200" y="2438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572000" y="2590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Stadt C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248400" y="19812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Stadt D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429000" y="6858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A2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953000" y="3810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A4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3124200" y="12192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Autobahn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648200" y="32766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Autobahn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2743200" y="2057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L1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5562600" y="20574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L3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5257800" y="24384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Landstrasse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1066800" y="4309872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Fahrzeiten</a:t>
            </a:r>
          </a:p>
          <a:p>
            <a:r>
              <a:rPr lang="de-DE" sz="1600" dirty="0" smtClean="0"/>
              <a:t>Autobahnen: t(A2) = t(A4) = 50 + j Minuten</a:t>
            </a:r>
          </a:p>
          <a:p>
            <a:r>
              <a:rPr lang="de-DE" sz="1600" dirty="0" smtClean="0"/>
              <a:t>Landstrassen: t(L1) = t(L3) = 0 + 10j Minuten</a:t>
            </a:r>
          </a:p>
          <a:p>
            <a:r>
              <a:rPr lang="de-DE" sz="1600" dirty="0" smtClean="0"/>
              <a:t>j = Verkehrsfluss (in 1000 Fahrzeuge) [bei 3000 Fahrzeuge also j = 3]</a:t>
            </a:r>
          </a:p>
          <a:p>
            <a:r>
              <a:rPr lang="de-DE" sz="1600" dirty="0" smtClean="0"/>
              <a:t>Gesamtanzahl Fahrzeuge = 6000</a:t>
            </a:r>
            <a:endParaRPr lang="en-US" sz="16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endParaRPr lang="en-US" sz="1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2362200"/>
            <a:ext cx="449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>
            <a:off x="2057400" y="990600"/>
            <a:ext cx="2895600" cy="2286000"/>
          </a:xfrm>
          <a:prstGeom prst="arc">
            <a:avLst>
              <a:gd name="adj1" fmla="val 10294040"/>
              <a:gd name="adj2" fmla="val 5107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c 6"/>
          <p:cNvSpPr/>
          <p:nvPr/>
        </p:nvSpPr>
        <p:spPr>
          <a:xfrm rot="5400000">
            <a:off x="3962400" y="1066800"/>
            <a:ext cx="2209800" cy="2971800"/>
          </a:xfrm>
          <a:prstGeom prst="arc">
            <a:avLst>
              <a:gd name="adj1" fmla="val 15765692"/>
              <a:gd name="adj2" fmla="val 57978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 rot="18417057">
            <a:off x="3507242" y="2154338"/>
            <a:ext cx="1493819" cy="3960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477000" y="2362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2057400" y="2362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581400" y="2362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876800" y="2362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3352800" y="1066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953000" y="3276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2743200" y="24384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5638800" y="1981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1295400" y="4191000"/>
            <a:ext cx="7467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Fahrzeiten</a:t>
            </a:r>
          </a:p>
          <a:p>
            <a:r>
              <a:rPr lang="de-DE" sz="1600" dirty="0" smtClean="0"/>
              <a:t>Autobahnen: t(A2) = t(A4) = 50 + 3 Minuten</a:t>
            </a:r>
          </a:p>
          <a:p>
            <a:r>
              <a:rPr lang="de-DE" sz="1600" dirty="0" smtClean="0"/>
              <a:t>Landstrassen: t(L1) = t(L3) = 0 + 10 x 3 Minuten</a:t>
            </a:r>
          </a:p>
          <a:p>
            <a:endParaRPr lang="de-DE" sz="1600" dirty="0" smtClean="0"/>
          </a:p>
          <a:p>
            <a:r>
              <a:rPr lang="de-DE" sz="1600" dirty="0" smtClean="0"/>
              <a:t>Gesamtstrecke: 83 Minuten</a:t>
            </a:r>
            <a:endParaRPr lang="en-US" sz="16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endParaRPr lang="en-US" sz="1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0" y="2667000"/>
            <a:ext cx="449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>
            <a:off x="2286000" y="1295400"/>
            <a:ext cx="2895600" cy="2286000"/>
          </a:xfrm>
          <a:prstGeom prst="arc">
            <a:avLst>
              <a:gd name="adj1" fmla="val 10294040"/>
              <a:gd name="adj2" fmla="val 5107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c 6"/>
          <p:cNvSpPr/>
          <p:nvPr/>
        </p:nvSpPr>
        <p:spPr>
          <a:xfrm rot="5400000">
            <a:off x="4191000" y="1371600"/>
            <a:ext cx="2209800" cy="2971800"/>
          </a:xfrm>
          <a:prstGeom prst="arc">
            <a:avLst>
              <a:gd name="adj1" fmla="val 15765692"/>
              <a:gd name="adj2" fmla="val 57978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 rot="18417057">
            <a:off x="3735842" y="2459138"/>
            <a:ext cx="1493819" cy="3960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905000" y="2819400"/>
            <a:ext cx="8996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Stadt A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429001" y="2209801"/>
            <a:ext cx="914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Stadt B</a:t>
            </a:r>
            <a:endParaRPr lang="en-US" sz="1600" dirty="0"/>
          </a:p>
        </p:txBody>
      </p:sp>
      <p:sp>
        <p:nvSpPr>
          <p:cNvPr id="24" name="Oval 23"/>
          <p:cNvSpPr/>
          <p:nvPr/>
        </p:nvSpPr>
        <p:spPr>
          <a:xfrm>
            <a:off x="6705600" y="2667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2286000" y="2667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810000" y="2667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5105400" y="2667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648200" y="28194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Stadt C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324600" y="2209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Stadt D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3200400" y="14478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Autobahn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724400" y="35052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Autobahn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5334000" y="2667000"/>
            <a:ext cx="1371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Landstrasse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85800" y="45720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Fahrzeit für den Tunnel</a:t>
            </a:r>
          </a:p>
          <a:p>
            <a:pPr algn="ctr"/>
            <a:r>
              <a:rPr lang="de-DE" sz="1600" dirty="0" smtClean="0"/>
              <a:t>t(BC) = 10 + j Minuten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endParaRPr lang="en-US" sz="1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2514600"/>
            <a:ext cx="449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>
            <a:off x="2362200" y="1143000"/>
            <a:ext cx="2895600" cy="2286000"/>
          </a:xfrm>
          <a:prstGeom prst="arc">
            <a:avLst>
              <a:gd name="adj1" fmla="val 10294040"/>
              <a:gd name="adj2" fmla="val 5107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c 6"/>
          <p:cNvSpPr/>
          <p:nvPr/>
        </p:nvSpPr>
        <p:spPr>
          <a:xfrm rot="5400000">
            <a:off x="4267200" y="1219200"/>
            <a:ext cx="2209800" cy="2971800"/>
          </a:xfrm>
          <a:prstGeom prst="arc">
            <a:avLst>
              <a:gd name="adj1" fmla="val 15765692"/>
              <a:gd name="adj2" fmla="val 57978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 rot="18417057">
            <a:off x="3812042" y="2306738"/>
            <a:ext cx="1493819" cy="3960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981200" y="2667000"/>
            <a:ext cx="8996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Stadt A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1" y="2057401"/>
            <a:ext cx="914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Stadt B</a:t>
            </a:r>
            <a:endParaRPr lang="en-US" sz="1600" dirty="0"/>
          </a:p>
        </p:txBody>
      </p:sp>
      <p:sp>
        <p:nvSpPr>
          <p:cNvPr id="24" name="Oval 23"/>
          <p:cNvSpPr/>
          <p:nvPr/>
        </p:nvSpPr>
        <p:spPr>
          <a:xfrm>
            <a:off x="6781800" y="2514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2362200" y="2514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886200" y="2514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5181600" y="2514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724400" y="26670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Stadt C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6400800" y="20574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Stadt D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657600" y="12192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2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5257800" y="34290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2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2895600" y="21336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4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5715000" y="2133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4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1295400" y="4419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Fahrzeiten</a:t>
            </a:r>
          </a:p>
          <a:p>
            <a:r>
              <a:rPr lang="de-DE" sz="1600" dirty="0" smtClean="0"/>
              <a:t>t(ACD) = t(ABD) = 50 + 2 + 10 x 4 = 92 Minuten</a:t>
            </a:r>
          </a:p>
          <a:p>
            <a:r>
              <a:rPr lang="de-DE" sz="1600" dirty="0" smtClean="0"/>
              <a:t>t(ABCD) = 2 x 10 x 4 + 10 + 2 = 92 Minuten</a:t>
            </a:r>
            <a:endParaRPr lang="de-DE" sz="16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4419600" y="22860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2</a:t>
            </a:r>
            <a:endParaRPr lang="en-US" sz="1600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de-DE" sz="2400" dirty="0" smtClean="0"/>
              <a:t> 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9093200" y="1981200"/>
            <a:ext cx="50800" cy="63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2" name="Oval 21"/>
          <p:cNvSpPr/>
          <p:nvPr/>
        </p:nvSpPr>
        <p:spPr>
          <a:xfrm>
            <a:off x="9093200" y="1981200"/>
            <a:ext cx="50800" cy="630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381000" y="2590800"/>
            <a:ext cx="449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c 30"/>
          <p:cNvSpPr/>
          <p:nvPr/>
        </p:nvSpPr>
        <p:spPr>
          <a:xfrm>
            <a:off x="381000" y="1219200"/>
            <a:ext cx="2895600" cy="2286000"/>
          </a:xfrm>
          <a:prstGeom prst="arc">
            <a:avLst>
              <a:gd name="adj1" fmla="val 10294040"/>
              <a:gd name="adj2" fmla="val 5107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Arc 31"/>
          <p:cNvSpPr/>
          <p:nvPr/>
        </p:nvSpPr>
        <p:spPr>
          <a:xfrm rot="5400000">
            <a:off x="2286000" y="1295400"/>
            <a:ext cx="2209800" cy="2971800"/>
          </a:xfrm>
          <a:prstGeom prst="arc">
            <a:avLst>
              <a:gd name="adj1" fmla="val 15765692"/>
              <a:gd name="adj2" fmla="val 57978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 rot="18417057">
            <a:off x="1830842" y="2382938"/>
            <a:ext cx="1493819" cy="3960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34" name="Oval 33"/>
          <p:cNvSpPr/>
          <p:nvPr/>
        </p:nvSpPr>
        <p:spPr>
          <a:xfrm>
            <a:off x="48006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3810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19050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2004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676400" y="12954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2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3276600" y="3505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762000" y="26670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 + 1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3733800" y="22098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2 + 1</a:t>
            </a:r>
            <a:endParaRPr lang="en-US" sz="16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3962400" y="5105400"/>
            <a:ext cx="449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/>
          <p:cNvSpPr/>
          <p:nvPr/>
        </p:nvSpPr>
        <p:spPr>
          <a:xfrm>
            <a:off x="3951694" y="3733800"/>
            <a:ext cx="2895600" cy="2286000"/>
          </a:xfrm>
          <a:prstGeom prst="arc">
            <a:avLst>
              <a:gd name="adj1" fmla="val 10294040"/>
              <a:gd name="adj2" fmla="val 5107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Arc 47"/>
          <p:cNvSpPr/>
          <p:nvPr/>
        </p:nvSpPr>
        <p:spPr>
          <a:xfrm rot="5400000">
            <a:off x="5867400" y="3810000"/>
            <a:ext cx="2209800" cy="2971800"/>
          </a:xfrm>
          <a:prstGeom prst="arc">
            <a:avLst>
              <a:gd name="adj1" fmla="val 15765692"/>
              <a:gd name="adj2" fmla="val 57978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 rot="18417057">
            <a:off x="5412242" y="4897538"/>
            <a:ext cx="1493819" cy="3960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0" name="Oval 49"/>
          <p:cNvSpPr/>
          <p:nvPr/>
        </p:nvSpPr>
        <p:spPr>
          <a:xfrm>
            <a:off x="8382000" y="5105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3962400" y="5105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5486400" y="5105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6781800" y="5105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257800" y="38100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1</a:t>
            </a:r>
            <a:endParaRPr lang="en-US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6858000" y="601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4419600" y="51816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 + 2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7315200" y="47244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1 + 2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2438400" y="2362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1</a:t>
            </a:r>
            <a:endParaRPr lang="en-US" sz="1600" dirty="0"/>
          </a:p>
        </p:txBody>
      </p:sp>
      <p:sp>
        <p:nvSpPr>
          <p:cNvPr id="59" name="TextBox 58"/>
          <p:cNvSpPr txBox="1"/>
          <p:nvPr/>
        </p:nvSpPr>
        <p:spPr>
          <a:xfrm>
            <a:off x="5943600" y="49530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2</a:t>
            </a:r>
            <a:endParaRPr lang="en-US" sz="1600" dirty="0"/>
          </a:p>
        </p:txBody>
      </p:sp>
      <p:sp>
        <p:nvSpPr>
          <p:cNvPr id="60" name="TextBox 59"/>
          <p:cNvSpPr txBox="1"/>
          <p:nvPr/>
        </p:nvSpPr>
        <p:spPr>
          <a:xfrm>
            <a:off x="7620000" y="1295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z.B.</a:t>
            </a: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990600"/>
            <a:ext cx="6934200" cy="5181600"/>
          </a:xfrm>
        </p:spPr>
        <p:txBody>
          <a:bodyPr>
            <a:normAutofit fontScale="85000" lnSpcReduction="20000"/>
          </a:bodyPr>
          <a:lstStyle/>
          <a:p>
            <a:r>
              <a:rPr lang="de-DE" sz="1600" dirty="0" smtClean="0"/>
              <a:t>3000 Fahrer wählen die Strecke ABD und benötigen dann 93 Minuten</a:t>
            </a:r>
          </a:p>
          <a:p>
            <a:r>
              <a:rPr lang="de-DE" sz="1600" dirty="0" smtClean="0"/>
              <a:t>2000 Fahrer wählen die Strecke ACD und benötigen dann 82 Minuten</a:t>
            </a:r>
          </a:p>
          <a:p>
            <a:r>
              <a:rPr lang="de-DE" sz="1600" dirty="0" smtClean="0"/>
              <a:t>1000 Fahrer wählen die Strecke ABCD und benötigen dann 81 Minuten</a:t>
            </a:r>
          </a:p>
          <a:p>
            <a:endParaRPr lang="de-DE" sz="1600" dirty="0" smtClean="0"/>
          </a:p>
          <a:p>
            <a:r>
              <a:rPr lang="de-DE" sz="1600" dirty="0" smtClean="0"/>
              <a:t>3000 Fahrer wählen die Strecke ABD und benötigen dann 103 Minuten</a:t>
            </a:r>
          </a:p>
          <a:p>
            <a:r>
              <a:rPr lang="de-DE" sz="1600" dirty="0" smtClean="0"/>
              <a:t>1000 Fahrer wählen die Strecke ACD und benötigen dann 81 Minuten</a:t>
            </a:r>
          </a:p>
          <a:p>
            <a:r>
              <a:rPr lang="de-DE" sz="1600" dirty="0" smtClean="0"/>
              <a:t>2000 Fahrer wählen die Strecke ABCD und benötigen dann 92 Minuten</a:t>
            </a:r>
          </a:p>
          <a:p>
            <a:endParaRPr lang="en-US" sz="1600" dirty="0" smtClean="0"/>
          </a:p>
          <a:p>
            <a:r>
              <a:rPr lang="de-DE" sz="1600" dirty="0" smtClean="0"/>
              <a:t>2000 Fahrer wählen die Strecke ABD und benötigen dann 102 Minuten</a:t>
            </a:r>
          </a:p>
          <a:p>
            <a:r>
              <a:rPr lang="de-DE" sz="1600" dirty="0" smtClean="0"/>
              <a:t>1000 Fahrer wählen die Strecke ACD und benötigen dann 91 Minuten</a:t>
            </a:r>
          </a:p>
          <a:p>
            <a:r>
              <a:rPr lang="de-DE" sz="1600" dirty="0" smtClean="0"/>
              <a:t>3000 Fahrer wählen die Strecke ABCD und benötigen dann 103 Minuten</a:t>
            </a:r>
          </a:p>
          <a:p>
            <a:endParaRPr lang="en-US" sz="1600" dirty="0" smtClean="0"/>
          </a:p>
          <a:p>
            <a:r>
              <a:rPr lang="de-DE" sz="1600" dirty="0" smtClean="0"/>
              <a:t>2000 Fahrer wählen die Strecke ABD und benötigen dann 82 Minuten</a:t>
            </a:r>
          </a:p>
          <a:p>
            <a:r>
              <a:rPr lang="de-DE" sz="1600" dirty="0" smtClean="0"/>
              <a:t>3000 Fahrer wählen die Strecke ACD und benötigen dann 93 Minuten</a:t>
            </a:r>
          </a:p>
          <a:p>
            <a:r>
              <a:rPr lang="de-DE" sz="1600" dirty="0" smtClean="0"/>
              <a:t>1000 Fahrer wählen die Strecke ABCD und benötigen dann 81 Minuten</a:t>
            </a:r>
          </a:p>
          <a:p>
            <a:endParaRPr lang="en-US" sz="1600" dirty="0" smtClean="0"/>
          </a:p>
          <a:p>
            <a:r>
              <a:rPr lang="de-DE" sz="1600" dirty="0" smtClean="0"/>
              <a:t>1000 Fahrer wählen die Strecke ABD und benötigen dann 91 Minuten</a:t>
            </a:r>
          </a:p>
          <a:p>
            <a:r>
              <a:rPr lang="de-DE" sz="1600" dirty="0" smtClean="0"/>
              <a:t>2000 Fahrer wählen die Strecke ACD und benötigen dann 102 Minuten</a:t>
            </a:r>
          </a:p>
          <a:p>
            <a:r>
              <a:rPr lang="de-DE" sz="1600" dirty="0" smtClean="0"/>
              <a:t>3000 Fahrer wählen die Strecke ABCD und benötigen dann 103 Minuten</a:t>
            </a:r>
          </a:p>
          <a:p>
            <a:endParaRPr lang="de-DE" sz="1600" dirty="0" smtClean="0"/>
          </a:p>
          <a:p>
            <a:r>
              <a:rPr lang="de-DE" sz="1600" dirty="0" smtClean="0"/>
              <a:t>1000 Fahrer wählen die Strecke ABD und benötigen dann 81 Minuten</a:t>
            </a:r>
          </a:p>
          <a:p>
            <a:r>
              <a:rPr lang="de-DE" sz="1600" dirty="0" smtClean="0"/>
              <a:t>3000 Fahrer wählen die Strecke ACD und benötigen dann 103 Minuten</a:t>
            </a:r>
          </a:p>
          <a:p>
            <a:r>
              <a:rPr lang="de-DE" sz="1600" dirty="0" smtClean="0"/>
              <a:t>2000 Fahrer wählen die Strecke ABCD und benötigen dann 92 Minuten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81000"/>
            <a:ext cx="8229600" cy="46908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e-DE" sz="1800" dirty="0" smtClean="0"/>
              <a:t>						Ein Fahrer durch den Tunnel ...</a:t>
            </a:r>
            <a:endParaRPr lang="en-US" sz="18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2209800"/>
            <a:ext cx="449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>
            <a:off x="2133600" y="838200"/>
            <a:ext cx="2895600" cy="2286000"/>
          </a:xfrm>
          <a:prstGeom prst="arc">
            <a:avLst>
              <a:gd name="adj1" fmla="val 10294040"/>
              <a:gd name="adj2" fmla="val 51070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c 6"/>
          <p:cNvSpPr/>
          <p:nvPr/>
        </p:nvSpPr>
        <p:spPr>
          <a:xfrm rot="5400000">
            <a:off x="4038600" y="914400"/>
            <a:ext cx="2209800" cy="2971800"/>
          </a:xfrm>
          <a:prstGeom prst="arc">
            <a:avLst>
              <a:gd name="adj1" fmla="val 15765692"/>
              <a:gd name="adj2" fmla="val 579786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 rot="18417057">
            <a:off x="3583442" y="2001938"/>
            <a:ext cx="1493819" cy="3960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6553200" y="2209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2133600" y="2209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657600" y="2209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953000" y="2209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791200" y="17526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+1/1000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5029200" y="31242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3429000" y="9144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2743200" y="22860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5562600" y="1828800"/>
            <a:ext cx="304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3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838200" y="4038600"/>
            <a:ext cx="7467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t(ABCD) = 10 x 3 + 10 + 1/1000 + 10 x (3 + 1/1000) = 70,011 Minuten</a:t>
            </a:r>
          </a:p>
          <a:p>
            <a:r>
              <a:rPr lang="de-DE" sz="1600" dirty="0" smtClean="0"/>
              <a:t>t(ACD) = 50 + 3 + 10 x (3 + 1/1000) = 83,01 Minuten</a:t>
            </a:r>
          </a:p>
          <a:p>
            <a:r>
              <a:rPr lang="de-DE" sz="1600" dirty="0" smtClean="0"/>
              <a:t>t(ABD) = 10 x 3 + 50 + (3 - 1/1000) = 82,999 Minuten</a:t>
            </a:r>
          </a:p>
          <a:p>
            <a:endParaRPr lang="de-DE" sz="1600" dirty="0" smtClean="0"/>
          </a:p>
          <a:p>
            <a:r>
              <a:rPr lang="de-DE" sz="1600" dirty="0" smtClean="0"/>
              <a:t>Durchschnittsfahrzeit:</a:t>
            </a:r>
          </a:p>
          <a:p>
            <a:r>
              <a:rPr lang="de-DE" sz="1600" dirty="0" smtClean="0"/>
              <a:t>(1 x 70,011 Min. + 3000 x 83,01 Min. + 2999 x 82,999 Min.) / 6000</a:t>
            </a:r>
          </a:p>
          <a:p>
            <a:r>
              <a:rPr lang="de-DE" sz="1600" dirty="0" smtClean="0"/>
              <a:t>= 83,00233533 Minuten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14800" y="18288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1/1000</a:t>
            </a:r>
            <a:endParaRPr lang="en-US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0" y="30480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-1/1000</a:t>
            </a:r>
            <a:endParaRPr lang="en-US" sz="14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Würden alle die Strecke ignorieren, wäre die Fahrzeit für alle Teilnehmer wieder 83 Minuten.</a:t>
            </a:r>
          </a:p>
          <a:p>
            <a:endParaRPr lang="de-DE" sz="2000" dirty="0" smtClean="0"/>
          </a:p>
          <a:p>
            <a:r>
              <a:rPr lang="de-DE" sz="2000" dirty="0" smtClean="0"/>
              <a:t>Die Versuchung, die freie Strecke zu nutzen und so die Fahrzeit von 83 auf 70 Minuten zu reduzieren, führt dann aber in das Dilemma zurück.</a:t>
            </a:r>
          </a:p>
          <a:p>
            <a:endParaRPr lang="de-DE" sz="2000" dirty="0" smtClean="0"/>
          </a:p>
          <a:p>
            <a:r>
              <a:rPr lang="de-DE" sz="2000" dirty="0" smtClean="0"/>
              <a:t>Die einzige Lösung wäre die Neubaustrecke wieder abzureissen.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8229600" cy="1143000"/>
          </a:xfrm>
        </p:spPr>
        <p:txBody>
          <a:bodyPr/>
          <a:lstStyle/>
          <a:p>
            <a:pPr algn="ctr"/>
            <a:r>
              <a:rPr lang="en-US" sz="4800" dirty="0" smtClean="0"/>
              <a:t>Graph</a:t>
            </a:r>
            <a:r>
              <a:rPr lang="en-US" dirty="0" smtClean="0"/>
              <a:t> </a:t>
            </a:r>
            <a:r>
              <a:rPr lang="en-US" sz="4800" dirty="0" smtClean="0"/>
              <a:t>und Stra</a:t>
            </a:r>
            <a:r>
              <a:rPr lang="el-GR" sz="4800" dirty="0" smtClean="0"/>
              <a:t>β</a:t>
            </a:r>
            <a:r>
              <a:rPr lang="en-US" sz="4800" dirty="0" smtClean="0"/>
              <a:t>ennetz</a:t>
            </a:r>
            <a:endParaRPr lang="bg-BG" sz="4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Der Beschreibung von Verkehrsnetzen dienen Graphen, bei denen die Verbindungslinien der Knoten, die </a:t>
            </a:r>
            <a:r>
              <a:rPr lang="en-US" dirty="0"/>
              <a:t>Bögen, einen </a:t>
            </a:r>
            <a:r>
              <a:rPr lang="en-US" dirty="0" smtClean="0"/>
              <a:t>Richtungssinn haben. </a:t>
            </a:r>
          </a:p>
          <a:p>
            <a:endParaRPr lang="en-US" dirty="0" smtClean="0"/>
          </a:p>
          <a:p>
            <a:r>
              <a:rPr lang="en-US" dirty="0" smtClean="0"/>
              <a:t>Zwei Bögen, die sich nur durch ihre Richtungen unterscheiden, kann man in Abbildungen auch zu einer Strecke zusammenfassen.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esktop\New Picture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5475" y="1709738"/>
            <a:ext cx="5353050" cy="3438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1589</Words>
  <Application>Microsoft Office PowerPoint</Application>
  <PresentationFormat>On-screen Show (4:3)</PresentationFormat>
  <Paragraphs>418</Paragraphs>
  <Slides>69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69</vt:i4>
      </vt:variant>
    </vt:vector>
  </HeadingPairs>
  <TitlesOfParts>
    <vt:vector size="72" baseType="lpstr">
      <vt:lpstr>Concourse</vt:lpstr>
      <vt:lpstr>Equation</vt:lpstr>
      <vt:lpstr>Formel</vt:lpstr>
      <vt:lpstr>Das Braess Paradoxon</vt:lpstr>
      <vt:lpstr> Gliederung</vt:lpstr>
      <vt:lpstr>Einleitung</vt:lpstr>
      <vt:lpstr>Slide 4</vt:lpstr>
      <vt:lpstr> </vt:lpstr>
      <vt:lpstr> </vt:lpstr>
      <vt:lpstr>Graph und Straβennetz</vt:lpstr>
      <vt:lpstr>Slide 8</vt:lpstr>
      <vt:lpstr>Slide 9</vt:lpstr>
      <vt:lpstr> </vt:lpstr>
      <vt:lpstr>Schreibweise f. die Knoten, Bögen  und Ströme </vt:lpstr>
      <vt:lpstr> </vt:lpstr>
      <vt:lpstr> </vt:lpstr>
      <vt:lpstr> </vt:lpstr>
      <vt:lpstr> </vt:lpstr>
      <vt:lpstr> </vt:lpstr>
      <vt:lpstr> </vt:lpstr>
      <vt:lpstr>Definitionen zum Modell</vt:lpstr>
      <vt:lpstr> </vt:lpstr>
      <vt:lpstr> </vt:lpstr>
      <vt:lpstr> </vt:lpstr>
      <vt:lpstr>Optimalität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Modelspiel mit 4 Knoten</vt:lpstr>
      <vt:lpstr>Slide 33</vt:lpstr>
      <vt:lpstr>Slide 34</vt:lpstr>
      <vt:lpstr>Kritischer Strom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 Existenzsatz</vt:lpstr>
      <vt:lpstr>Slide 51</vt:lpstr>
      <vt:lpstr>Slide 52</vt:lpstr>
      <vt:lpstr> </vt:lpstr>
      <vt:lpstr>Existenzsatz</vt:lpstr>
      <vt:lpstr>Slide 55</vt:lpstr>
      <vt:lpstr>Slide 56</vt:lpstr>
      <vt:lpstr>Slide 57</vt:lpstr>
      <vt:lpstr>Slide 58</vt:lpstr>
      <vt:lpstr>Slide 59</vt:lpstr>
      <vt:lpstr>Slide 60</vt:lpstr>
      <vt:lpstr> Ein Beispiel</vt:lpstr>
      <vt:lpstr>Slide 62</vt:lpstr>
      <vt:lpstr> </vt:lpstr>
      <vt:lpstr> </vt:lpstr>
      <vt:lpstr> </vt:lpstr>
      <vt:lpstr> </vt:lpstr>
      <vt:lpstr> </vt:lpstr>
      <vt:lpstr>Slide 68</vt:lpstr>
      <vt:lpstr> </vt:lpstr>
    </vt:vector>
  </TitlesOfParts>
  <Company>xzy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Braess Paradoxon</dc:title>
  <dc:creator>he</dc:creator>
  <cp:lastModifiedBy>Vania</cp:lastModifiedBy>
  <cp:revision>84</cp:revision>
  <dcterms:created xsi:type="dcterms:W3CDTF">2009-02-02T17:23:55Z</dcterms:created>
  <dcterms:modified xsi:type="dcterms:W3CDTF">2009-02-05T21:52:08Z</dcterms:modified>
</cp:coreProperties>
</file>