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sldIdLst>
    <p:sldId id="256" r:id="rId2"/>
    <p:sldId id="257" r:id="rId3"/>
    <p:sldId id="258" r:id="rId4"/>
    <p:sldId id="281" r:id="rId5"/>
    <p:sldId id="282" r:id="rId6"/>
    <p:sldId id="264" r:id="rId7"/>
    <p:sldId id="283" r:id="rId8"/>
    <p:sldId id="266" r:id="rId9"/>
    <p:sldId id="268" r:id="rId10"/>
    <p:sldId id="269" r:id="rId11"/>
    <p:sldId id="270" r:id="rId12"/>
    <p:sldId id="273" r:id="rId13"/>
    <p:sldId id="274" r:id="rId14"/>
    <p:sldId id="275" r:id="rId15"/>
    <p:sldId id="276" r:id="rId16"/>
    <p:sldId id="284" r:id="rId17"/>
    <p:sldId id="277" r:id="rId18"/>
    <p:sldId id="278" r:id="rId19"/>
    <p:sldId id="279" r:id="rId20"/>
    <p:sldId id="285" r:id="rId21"/>
    <p:sldId id="286" r:id="rId22"/>
    <p:sldId id="294" r:id="rId23"/>
    <p:sldId id="287" r:id="rId24"/>
    <p:sldId id="288" r:id="rId25"/>
    <p:sldId id="295" r:id="rId26"/>
    <p:sldId id="297" r:id="rId27"/>
    <p:sldId id="298" r:id="rId28"/>
    <p:sldId id="299" r:id="rId29"/>
    <p:sldId id="289" r:id="rId30"/>
    <p:sldId id="290" r:id="rId31"/>
    <p:sldId id="291" r:id="rId32"/>
    <p:sldId id="292" r:id="rId33"/>
    <p:sldId id="293" r:id="rId34"/>
    <p:sldId id="300" r:id="rId35"/>
  </p:sldIdLst>
  <p:sldSz cx="9144000" cy="6858000" type="screen4x3"/>
  <p:notesSz cx="6669088"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66"/>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2" autoAdjust="0"/>
    <p:restoredTop sz="94709" autoAdjust="0"/>
  </p:normalViewPr>
  <p:slideViewPr>
    <p:cSldViewPr>
      <p:cViewPr varScale="1">
        <p:scale>
          <a:sx n="70" d="100"/>
          <a:sy n="70" d="100"/>
        </p:scale>
        <p:origin x="-504" y="-102"/>
      </p:cViewPr>
      <p:guideLst>
        <p:guide orient="horz" pos="2160"/>
        <p:guide pos="2880"/>
      </p:guideLst>
    </p:cSldViewPr>
  </p:slideViewPr>
  <p:outlineViewPr>
    <p:cViewPr>
      <p:scale>
        <a:sx n="33" d="100"/>
        <a:sy n="33" d="100"/>
      </p:scale>
      <p:origin x="0" y="11460"/>
    </p:cViewPr>
  </p:outlineViewPr>
  <p:notesTextViewPr>
    <p:cViewPr>
      <p:scale>
        <a:sx n="100" d="100"/>
        <a:sy n="100" d="100"/>
      </p:scale>
      <p:origin x="0" y="0"/>
    </p:cViewPr>
  </p:notesTextViewPr>
  <p:sorterViewPr>
    <p:cViewPr>
      <p:scale>
        <a:sx n="66" d="100"/>
        <a:sy n="66" d="100"/>
      </p:scale>
      <p:origin x="0" y="492"/>
    </p:cViewPr>
  </p:sorterViewPr>
  <p:notesViewPr>
    <p:cSldViewPr>
      <p:cViewPr varScale="1">
        <p:scale>
          <a:sx n="52" d="100"/>
          <a:sy n="52" d="100"/>
        </p:scale>
        <p:origin x="-1980" y="-90"/>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30834289-9BA2-4153-8FAB-83752D4B1CDB}" type="datetimeFigureOut">
              <a:rPr lang="de-DE" smtClean="0"/>
              <a:pPr/>
              <a:t>05.02.2009</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172644B4-47D6-4AEC-95F9-B434A23AB21F}"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hteck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hteck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hteck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hteck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Abgerundetes Rechteck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Abgerundetes Rechteck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hteck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hteck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hteck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hteck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de-DE" smtClean="0"/>
              <a:t>Titelmasterformat durch Klicken bearbeiten</a:t>
            </a:r>
            <a:endParaRPr lang="en-US"/>
          </a:p>
        </p:txBody>
      </p:sp>
      <p:sp>
        <p:nvSpPr>
          <p:cNvPr id="9" name="Unt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a:p>
        </p:txBody>
      </p:sp>
      <p:sp>
        <p:nvSpPr>
          <p:cNvPr id="17" name="Datumsplatzhalter 27"/>
          <p:cNvSpPr>
            <a:spLocks noGrp="1"/>
          </p:cNvSpPr>
          <p:nvPr>
            <p:ph type="dt" sz="half" idx="10"/>
          </p:nvPr>
        </p:nvSpPr>
        <p:spPr>
          <a:xfrm>
            <a:off x="6705600" y="4206875"/>
            <a:ext cx="960438" cy="457200"/>
          </a:xfrm>
        </p:spPr>
        <p:txBody>
          <a:bodyPr/>
          <a:lstStyle>
            <a:lvl1pPr>
              <a:defRPr/>
            </a:lvl1pPr>
          </a:lstStyle>
          <a:p>
            <a:pPr>
              <a:defRPr/>
            </a:pPr>
            <a:fld id="{6D9BD75C-98ED-4ED0-9B3F-A6D3FD93D9D9}" type="datetimeFigureOut">
              <a:rPr lang="de-DE"/>
              <a:pPr>
                <a:defRPr/>
              </a:pPr>
              <a:t>05.02.2009</a:t>
            </a:fld>
            <a:endParaRPr lang="de-DE"/>
          </a:p>
        </p:txBody>
      </p:sp>
      <p:sp>
        <p:nvSpPr>
          <p:cNvPr id="18" name="Fußzeilenplatzhalter 16"/>
          <p:cNvSpPr>
            <a:spLocks noGrp="1"/>
          </p:cNvSpPr>
          <p:nvPr>
            <p:ph type="ftr" sz="quarter" idx="11"/>
          </p:nvPr>
        </p:nvSpPr>
        <p:spPr>
          <a:xfrm>
            <a:off x="5410200" y="4205288"/>
            <a:ext cx="1295400" cy="457200"/>
          </a:xfrm>
        </p:spPr>
        <p:txBody>
          <a:bodyPr/>
          <a:lstStyle>
            <a:lvl1pPr>
              <a:defRPr/>
            </a:lvl1pPr>
          </a:lstStyle>
          <a:p>
            <a:pPr>
              <a:defRPr/>
            </a:pPr>
            <a:endParaRPr lang="de-DE"/>
          </a:p>
        </p:txBody>
      </p:sp>
      <p:sp>
        <p:nvSpPr>
          <p:cNvPr id="19" name="Foliennummernplatzhalt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FA4BB13A-9B6A-4338-943B-E248A187C5A4}" type="slidenum">
              <a:rPr lang="de-DE"/>
              <a:pPr>
                <a:defRPr/>
              </a:pPr>
              <a:t>‹Nr.›</a:t>
            </a:fld>
            <a:endParaRPr lang="de-DE"/>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1A3E58E5-19FA-402C-BD1E-89BEC75BDB29}" type="datetimeFigureOut">
              <a:rPr lang="de-DE"/>
              <a:pPr>
                <a:defRPr/>
              </a:pPr>
              <a:t>05.02.2009</a:t>
            </a:fld>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D64C15E8-BD67-4055-A584-0D51644A2178}" type="slidenum">
              <a:rPr lang="de-DE"/>
              <a:pPr>
                <a:defRPr/>
              </a:pPr>
              <a:t>‹Nr.›</a:t>
            </a:fld>
            <a:endParaRPr lang="de-DE"/>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6B25FDCE-4273-4F81-A30F-FE702C5A7CE6}" type="datetimeFigureOut">
              <a:rPr lang="de-DE"/>
              <a:pPr>
                <a:defRPr/>
              </a:pPr>
              <a:t>05.02.2009</a:t>
            </a:fld>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FB4E1823-0F65-4896-91EB-C223014DC9D3}" type="slidenum">
              <a:rPr lang="de-DE"/>
              <a:pPr>
                <a:defRPr/>
              </a:pPr>
              <a:t>‹Nr.›</a:t>
            </a:fld>
            <a:endParaRPr lang="de-DE"/>
          </a:p>
        </p:txBody>
      </p:sp>
    </p:spTree>
  </p:cSld>
  <p:clrMapOvr>
    <a:masterClrMapping/>
  </p:clrMapOvr>
  <p:transition>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6586538" y="612775"/>
            <a:ext cx="957262" cy="457200"/>
          </a:xfrm>
        </p:spPr>
        <p:txBody>
          <a:bodyPr/>
          <a:lstStyle>
            <a:lvl1pPr>
              <a:defRPr smtClean="0"/>
            </a:lvl1pPr>
          </a:lstStyle>
          <a:p>
            <a:pPr>
              <a:defRPr/>
            </a:pPr>
            <a:fld id="{C47EE270-129A-411A-80FE-F6F696FCF2FB}" type="datetimeFigureOut">
              <a:rPr lang="de-DE"/>
              <a:pPr>
                <a:defRPr/>
              </a:pPr>
              <a:t>05.02.2009</a:t>
            </a:fld>
            <a:endParaRPr lang="de-DE"/>
          </a:p>
        </p:txBody>
      </p:sp>
      <p:sp>
        <p:nvSpPr>
          <p:cNvPr id="5" name="Fußzeilenplatzhalter 4"/>
          <p:cNvSpPr>
            <a:spLocks noGrp="1"/>
          </p:cNvSpPr>
          <p:nvPr>
            <p:ph type="ftr" sz="quarter" idx="11"/>
          </p:nvPr>
        </p:nvSpPr>
        <p:spPr>
          <a:xfrm>
            <a:off x="5257800" y="612775"/>
            <a:ext cx="1325563" cy="457200"/>
          </a:xfr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8174038" y="1588"/>
            <a:ext cx="762000" cy="366712"/>
          </a:xfrm>
        </p:spPr>
        <p:txBody>
          <a:bodyPr/>
          <a:lstStyle>
            <a:lvl1pPr>
              <a:defRPr smtClean="0"/>
            </a:lvl1pPr>
          </a:lstStyle>
          <a:p>
            <a:pPr>
              <a:defRPr/>
            </a:pPr>
            <a:fld id="{630F41F0-1BB8-4D82-9BAC-752103DA494D}" type="slidenum">
              <a:rPr lang="de-DE"/>
              <a:pPr>
                <a:defRPr/>
              </a:pPr>
              <a:t>‹Nr.›</a:t>
            </a:fld>
            <a:endParaRPr lang="de-DE"/>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9EAF33B2-00AB-45D4-98F9-9E46E090E071}" type="datetimeFigureOut">
              <a:rPr lang="de-DE"/>
              <a:pPr>
                <a:defRPr/>
              </a:pPr>
              <a:t>05.02.2009</a:t>
            </a:fld>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5537B68E-EB4A-4E79-A9C3-B660655E95AA}" type="slidenum">
              <a:rPr lang="de-DE"/>
              <a:pPr>
                <a:defRPr/>
              </a:pPr>
              <a:t>‹Nr.›</a:t>
            </a:fld>
            <a:endParaRPr lang="de-DE"/>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de-DE" smtClean="0"/>
              <a:t>Titelmasterformat durch Klicken bearbeiten</a:t>
            </a:r>
            <a:endParaRPr lang="en-US"/>
          </a:p>
        </p:txBody>
      </p:sp>
      <p:sp>
        <p:nvSpPr>
          <p:cNvPr id="3" name="Textplatzhalt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Datumsplatzhalter 13"/>
          <p:cNvSpPr>
            <a:spLocks noGrp="1"/>
          </p:cNvSpPr>
          <p:nvPr>
            <p:ph type="dt" sz="half" idx="10"/>
          </p:nvPr>
        </p:nvSpPr>
        <p:spPr/>
        <p:txBody>
          <a:bodyPr/>
          <a:lstStyle>
            <a:lvl1pPr>
              <a:defRPr/>
            </a:lvl1pPr>
          </a:lstStyle>
          <a:p>
            <a:pPr>
              <a:defRPr/>
            </a:pPr>
            <a:fld id="{E7F59ACC-2D91-42C3-991F-0F547DE1BED0}" type="datetimeFigureOut">
              <a:rPr lang="de-DE"/>
              <a:pPr>
                <a:defRPr/>
              </a:pPr>
              <a:t>05.02.2009</a:t>
            </a:fld>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DC5D8F96-F6B0-477C-BA91-BF0B08EB8526}" type="slidenum">
              <a:rPr lang="de-DE"/>
              <a:pPr>
                <a:defRPr/>
              </a:pPr>
              <a:t>‹Nr.›</a:t>
            </a:fld>
            <a:endParaRPr lang="de-DE"/>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13"/>
          <p:cNvSpPr>
            <a:spLocks noGrp="1"/>
          </p:cNvSpPr>
          <p:nvPr>
            <p:ph type="dt" sz="half" idx="10"/>
          </p:nvPr>
        </p:nvSpPr>
        <p:spPr/>
        <p:txBody>
          <a:bodyPr/>
          <a:lstStyle>
            <a:lvl1pPr>
              <a:defRPr/>
            </a:lvl1pPr>
          </a:lstStyle>
          <a:p>
            <a:pPr>
              <a:defRPr/>
            </a:pPr>
            <a:fld id="{D1BE1741-571A-4E54-9128-A0FB16199800}" type="datetimeFigureOut">
              <a:rPr lang="de-DE"/>
              <a:pPr>
                <a:defRPr/>
              </a:pPr>
              <a:t>05.02.2009</a:t>
            </a:fld>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2ACFFEB4-2505-45DA-A491-3F9CA9451A21}" type="slidenum">
              <a:rPr lang="de-DE"/>
              <a:pPr>
                <a:defRPr/>
              </a:pPr>
              <a:t>‹Nr.›</a:t>
            </a:fld>
            <a:endParaRPr lang="de-DE"/>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lstStyle>
            <a:lvl1pPr>
              <a:defRPr sz="4000" b="0" i="0" cap="none" baseline="0"/>
            </a:lvl1pPr>
          </a:lstStyle>
          <a:p>
            <a:r>
              <a:rPr lang="de-DE" smtClean="0"/>
              <a:t>Titelmasterformat durch Klicken bearbeiten</a:t>
            </a:r>
            <a:endParaRPr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25"/>
          <p:cNvSpPr>
            <a:spLocks noGrp="1"/>
          </p:cNvSpPr>
          <p:nvPr>
            <p:ph type="dt" sz="half" idx="10"/>
          </p:nvPr>
        </p:nvSpPr>
        <p:spPr/>
        <p:txBody>
          <a:bodyPr rtlCol="0"/>
          <a:lstStyle>
            <a:lvl1pPr>
              <a:defRPr/>
            </a:lvl1pPr>
          </a:lstStyle>
          <a:p>
            <a:pPr>
              <a:defRPr/>
            </a:pPr>
            <a:fld id="{DBCFAF37-1C18-4859-915F-4B5BF9904B9E}" type="datetimeFigureOut">
              <a:rPr lang="de-DE"/>
              <a:pPr>
                <a:defRPr/>
              </a:pPr>
              <a:t>05.02.2009</a:t>
            </a:fld>
            <a:endParaRPr lang="de-DE"/>
          </a:p>
        </p:txBody>
      </p:sp>
      <p:sp>
        <p:nvSpPr>
          <p:cNvPr id="8" name="Foliennummernplatzhalter 26"/>
          <p:cNvSpPr>
            <a:spLocks noGrp="1"/>
          </p:cNvSpPr>
          <p:nvPr>
            <p:ph type="sldNum" sz="quarter" idx="11"/>
          </p:nvPr>
        </p:nvSpPr>
        <p:spPr/>
        <p:txBody>
          <a:bodyPr rtlCol="0"/>
          <a:lstStyle>
            <a:lvl1pPr>
              <a:defRPr/>
            </a:lvl1pPr>
          </a:lstStyle>
          <a:p>
            <a:pPr>
              <a:defRPr/>
            </a:pPr>
            <a:fld id="{B29ECFD4-5BE4-4978-94A5-ADE17792B4D0}" type="slidenum">
              <a:rPr lang="de-DE"/>
              <a:pPr>
                <a:defRPr/>
              </a:pPr>
              <a:t>‹Nr.›</a:t>
            </a:fld>
            <a:endParaRPr lang="de-DE"/>
          </a:p>
        </p:txBody>
      </p:sp>
      <p:sp>
        <p:nvSpPr>
          <p:cNvPr id="9" name="Fußzeilenplatzhalter 27"/>
          <p:cNvSpPr>
            <a:spLocks noGrp="1"/>
          </p:cNvSpPr>
          <p:nvPr>
            <p:ph type="ftr" sz="quarter" idx="12"/>
          </p:nvPr>
        </p:nvSpPr>
        <p:spPr/>
        <p:txBody>
          <a:bodyPr rtlCol="0"/>
          <a:lstStyle>
            <a:lvl1pPr>
              <a:defRPr/>
            </a:lvl1pPr>
          </a:lstStyle>
          <a:p>
            <a:pPr>
              <a:defRPr/>
            </a:pPr>
            <a:endParaRPr lang="de-DE"/>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lstStyle>
            <a:lvl1pPr>
              <a:defRPr sz="4000">
                <a:solidFill>
                  <a:schemeClr val="tx2"/>
                </a:solidFill>
              </a:defRPr>
            </a:lvl1pPr>
          </a:lstStyle>
          <a:p>
            <a:r>
              <a:rPr lang="de-DE" smtClean="0"/>
              <a:t>Titelmasterformat durch Klicken bearbeiten</a:t>
            </a:r>
            <a:endParaRPr lang="en-US"/>
          </a:p>
        </p:txBody>
      </p:sp>
      <p:sp>
        <p:nvSpPr>
          <p:cNvPr id="3" name="Datumsplatzhalter 2"/>
          <p:cNvSpPr>
            <a:spLocks noGrp="1"/>
          </p:cNvSpPr>
          <p:nvPr>
            <p:ph type="dt" sz="half" idx="10"/>
          </p:nvPr>
        </p:nvSpPr>
        <p:spPr>
          <a:xfrm>
            <a:off x="6583363" y="612775"/>
            <a:ext cx="957262" cy="457200"/>
          </a:xfrm>
        </p:spPr>
        <p:txBody>
          <a:bodyPr/>
          <a:lstStyle>
            <a:lvl1pPr>
              <a:defRPr/>
            </a:lvl1pPr>
          </a:lstStyle>
          <a:p>
            <a:pPr>
              <a:defRPr/>
            </a:pPr>
            <a:fld id="{FC5C53C9-0B07-422F-B5CF-9E67C9A83299}" type="datetimeFigureOut">
              <a:rPr lang="de-DE"/>
              <a:pPr>
                <a:defRPr/>
              </a:pPr>
              <a:t>05.02.2009</a:t>
            </a:fld>
            <a:endParaRPr lang="de-DE"/>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AB76AEFC-E854-4F38-AC7D-BA8330B2A1E3}" type="slidenum">
              <a:rPr lang="de-DE"/>
              <a:pPr>
                <a:defRPr/>
              </a:pPr>
              <a:t>‹Nr.›</a:t>
            </a:fld>
            <a:endParaRPr lang="de-DE"/>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3"/>
          <p:cNvSpPr>
            <a:spLocks noGrp="1"/>
          </p:cNvSpPr>
          <p:nvPr>
            <p:ph type="dt" sz="half" idx="10"/>
          </p:nvPr>
        </p:nvSpPr>
        <p:spPr/>
        <p:txBody>
          <a:bodyPr/>
          <a:lstStyle>
            <a:lvl1pPr>
              <a:defRPr/>
            </a:lvl1pPr>
          </a:lstStyle>
          <a:p>
            <a:pPr>
              <a:defRPr/>
            </a:pPr>
            <a:fld id="{810FF987-7B65-44A3-BA99-D82C877BDF8E}" type="datetimeFigureOut">
              <a:rPr lang="de-DE"/>
              <a:pPr>
                <a:defRPr/>
              </a:pPr>
              <a:t>05.02.2009</a:t>
            </a:fld>
            <a:endParaRPr lang="de-DE"/>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22"/>
          <p:cNvSpPr>
            <a:spLocks noGrp="1"/>
          </p:cNvSpPr>
          <p:nvPr>
            <p:ph type="sldNum" sz="quarter" idx="12"/>
          </p:nvPr>
        </p:nvSpPr>
        <p:spPr/>
        <p:txBody>
          <a:bodyPr/>
          <a:lstStyle>
            <a:lvl1pPr>
              <a:defRPr/>
            </a:lvl1pPr>
          </a:lstStyle>
          <a:p>
            <a:pPr>
              <a:defRPr/>
            </a:pPr>
            <a:fld id="{5E12036F-0F33-401D-B3A4-72E1EB60BE3B}" type="slidenum">
              <a:rPr lang="de-DE"/>
              <a:pPr>
                <a:defRPr/>
              </a:pPr>
              <a:t>‹Nr.›</a:t>
            </a:fld>
            <a:endParaRPr lang="de-DE"/>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lang="de-DE" smtClean="0"/>
              <a:t>Titelmasterformat durch Klicken bearbeiten</a:t>
            </a:r>
            <a:endParaRPr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de-DE" smtClean="0"/>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13"/>
          <p:cNvSpPr>
            <a:spLocks noGrp="1"/>
          </p:cNvSpPr>
          <p:nvPr>
            <p:ph type="dt" sz="half" idx="10"/>
          </p:nvPr>
        </p:nvSpPr>
        <p:spPr/>
        <p:txBody>
          <a:bodyPr/>
          <a:lstStyle>
            <a:lvl1pPr>
              <a:defRPr/>
            </a:lvl1pPr>
          </a:lstStyle>
          <a:p>
            <a:pPr>
              <a:defRPr/>
            </a:pPr>
            <a:fld id="{73439FC5-F768-49D2-BE4D-EF7A79872B7F}" type="datetimeFigureOut">
              <a:rPr lang="de-DE"/>
              <a:pPr>
                <a:defRPr/>
              </a:pPr>
              <a:t>05.02.2009</a:t>
            </a:fld>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3DC939AB-23B8-489D-87C5-E55FD5C99678}" type="slidenum">
              <a:rPr lang="de-DE"/>
              <a:pPr>
                <a:defRPr/>
              </a:pPr>
              <a:t>‹Nr.›</a:t>
            </a:fld>
            <a:endParaRPr lang="de-DE"/>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de-DE" noProof="0" smtClean="0"/>
              <a:t>Bild durch Klicken auf Symbol hinzufügen</a:t>
            </a:r>
            <a:endParaRPr lang="en-US" noProof="0" dirty="0"/>
          </a:p>
        </p:txBody>
      </p:sp>
      <p:sp>
        <p:nvSpPr>
          <p:cNvPr id="4" name="Textplatzhalt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de-DE" smtClean="0"/>
              <a:t>Textmasterformate durch Klicken bearbeiten</a:t>
            </a:r>
          </a:p>
        </p:txBody>
      </p:sp>
      <p:sp>
        <p:nvSpPr>
          <p:cNvPr id="5" name="Datumsplatzhalter 13"/>
          <p:cNvSpPr>
            <a:spLocks noGrp="1"/>
          </p:cNvSpPr>
          <p:nvPr>
            <p:ph type="dt" sz="half" idx="10"/>
          </p:nvPr>
        </p:nvSpPr>
        <p:spPr/>
        <p:txBody>
          <a:bodyPr/>
          <a:lstStyle>
            <a:lvl1pPr>
              <a:defRPr/>
            </a:lvl1pPr>
          </a:lstStyle>
          <a:p>
            <a:pPr>
              <a:defRPr/>
            </a:pPr>
            <a:fld id="{DF49B24B-72F6-4898-9C31-74B2B66770EF}" type="datetimeFigureOut">
              <a:rPr lang="de-DE"/>
              <a:pPr>
                <a:defRPr/>
              </a:pPr>
              <a:t>05.02.2009</a:t>
            </a:fld>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41A3B027-DF71-4640-BB61-C6B14DD6B91B}" type="slidenum">
              <a:rPr lang="de-DE"/>
              <a:pPr>
                <a:defRPr/>
              </a:pPr>
              <a:t>‹Nr.›</a:t>
            </a:fld>
            <a:endParaRPr lang="de-DE"/>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eck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hteck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hteck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hteck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hteck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Abgerundetes Rechteck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Abgerundetes Rechteck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hteck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hteck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hteck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hteck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hteck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hteck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elplatzhalt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en-US" smtClean="0"/>
          </a:p>
        </p:txBody>
      </p:sp>
      <p:sp>
        <p:nvSpPr>
          <p:cNvPr id="1040" name="Textplatzhalt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4" name="Datumsplatzhalt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fld id="{056E27A9-C0D5-4AD5-B834-EE07F19789FB}" type="datetimeFigureOut">
              <a:rPr lang="de-DE"/>
              <a:pPr>
                <a:defRPr/>
              </a:pPr>
              <a:t>05.02.2009</a:t>
            </a:fld>
            <a:endParaRPr lang="de-DE"/>
          </a:p>
        </p:txBody>
      </p:sp>
      <p:sp>
        <p:nvSpPr>
          <p:cNvPr id="3" name="Fußzeilenplatzhalt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de-DE"/>
          </a:p>
        </p:txBody>
      </p:sp>
      <p:sp>
        <p:nvSpPr>
          <p:cNvPr id="23" name="Foliennummernplatzhalt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8B98608C-BB4A-4C9F-B370-F67D1DE00F29}"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72" r:id="rId1"/>
    <p:sldLayoutId id="2147483770" r:id="rId2"/>
    <p:sldLayoutId id="2147483769" r:id="rId3"/>
    <p:sldLayoutId id="2147483768" r:id="rId4"/>
    <p:sldLayoutId id="2147483773" r:id="rId5"/>
    <p:sldLayoutId id="2147483774" r:id="rId6"/>
    <p:sldLayoutId id="2147483767" r:id="rId7"/>
    <p:sldLayoutId id="2147483766" r:id="rId8"/>
    <p:sldLayoutId id="2147483765" r:id="rId9"/>
    <p:sldLayoutId id="2147483764" r:id="rId10"/>
    <p:sldLayoutId id="2147483763" r:id="rId11"/>
    <p:sldLayoutId id="2147483771" r:id="rId12"/>
  </p:sldLayoutIdLst>
  <p:transition>
    <p:wheel/>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57250"/>
            <a:ext cx="7772400" cy="2743200"/>
          </a:xfrm>
        </p:spPr>
        <p:txBody>
          <a:bodyPr rtlCol="0">
            <a:normAutofit fontScale="90000"/>
          </a:bodyPr>
          <a:lstStyle/>
          <a:p>
            <a:pPr eaLnBrk="1" fontAlgn="auto" hangingPunct="1">
              <a:spcAft>
                <a:spcPts val="0"/>
              </a:spcAft>
              <a:defRPr/>
            </a:pPr>
            <a:r>
              <a:rPr lang="de-DE" sz="6600" b="1" dirty="0" smtClean="0"/>
              <a:t/>
            </a:r>
            <a:br>
              <a:rPr lang="de-DE" sz="6600" b="1" dirty="0" smtClean="0"/>
            </a:br>
            <a:r>
              <a:rPr lang="de-DE" sz="6600" b="1" dirty="0" smtClean="0"/>
              <a:t/>
            </a:r>
            <a:br>
              <a:rPr lang="de-DE" sz="6600" b="1" dirty="0" smtClean="0"/>
            </a:br>
            <a:r>
              <a:rPr lang="de-DE" sz="6600" b="1" dirty="0" smtClean="0"/>
              <a:t>AUKTIONSTHEORIE</a:t>
            </a:r>
            <a:br>
              <a:rPr lang="de-DE" sz="6600" b="1" dirty="0" smtClean="0"/>
            </a:br>
            <a:endParaRPr lang="de-DE" sz="6600" b="1" dirty="0" smtClean="0"/>
          </a:p>
        </p:txBody>
      </p:sp>
      <p:sp>
        <p:nvSpPr>
          <p:cNvPr id="3" name="Untertitel 2"/>
          <p:cNvSpPr>
            <a:spLocks noGrp="1"/>
          </p:cNvSpPr>
          <p:nvPr>
            <p:ph type="subTitle" idx="1"/>
          </p:nvPr>
        </p:nvSpPr>
        <p:spPr>
          <a:xfrm>
            <a:off x="4000500" y="4500563"/>
            <a:ext cx="4953000" cy="1752600"/>
          </a:xfrm>
        </p:spPr>
        <p:txBody>
          <a:bodyPr rtlCol="0">
            <a:normAutofit/>
          </a:bodyPr>
          <a:lstStyle/>
          <a:p>
            <a:pPr algn="r" eaLnBrk="1" fontAlgn="auto" hangingPunct="1">
              <a:spcAft>
                <a:spcPts val="0"/>
              </a:spcAft>
              <a:buClr>
                <a:schemeClr val="accent3"/>
              </a:buClr>
              <a:buFont typeface="Arial" pitchFamily="34" charset="0"/>
              <a:buNone/>
              <a:defRPr/>
            </a:pPr>
            <a:endParaRPr lang="de-DE" dirty="0" smtClean="0">
              <a:solidFill>
                <a:schemeClr val="tx2">
                  <a:lumMod val="75000"/>
                </a:schemeClr>
              </a:solidFill>
            </a:endParaRPr>
          </a:p>
          <a:p>
            <a:pPr algn="r" eaLnBrk="1" fontAlgn="auto" hangingPunct="1">
              <a:spcAft>
                <a:spcPts val="0"/>
              </a:spcAft>
              <a:buClr>
                <a:schemeClr val="accent3"/>
              </a:buClr>
              <a:buFont typeface="Arial" pitchFamily="34" charset="0"/>
              <a:buNone/>
              <a:defRPr/>
            </a:pPr>
            <a:r>
              <a:rPr lang="de-DE" dirty="0" smtClean="0">
                <a:solidFill>
                  <a:schemeClr val="tx2">
                    <a:lumMod val="75000"/>
                  </a:schemeClr>
                </a:solidFill>
              </a:rPr>
              <a:t>Zuzana </a:t>
            </a:r>
            <a:r>
              <a:rPr lang="de-DE" dirty="0" err="1" smtClean="0">
                <a:solidFill>
                  <a:schemeClr val="tx2">
                    <a:lumMod val="75000"/>
                  </a:schemeClr>
                </a:solidFill>
              </a:rPr>
              <a:t>Gropsianova</a:t>
            </a:r>
            <a:endParaRPr lang="de-DE" dirty="0" smtClean="0">
              <a:solidFill>
                <a:schemeClr val="tx2">
                  <a:lumMod val="75000"/>
                </a:schemeClr>
              </a:solidFill>
            </a:endParaRPr>
          </a:p>
          <a:p>
            <a:pPr algn="r" eaLnBrk="1" fontAlgn="auto" hangingPunct="1">
              <a:spcAft>
                <a:spcPts val="0"/>
              </a:spcAft>
              <a:buClr>
                <a:schemeClr val="accent3"/>
              </a:buClr>
              <a:buFont typeface="Arial" pitchFamily="34" charset="0"/>
              <a:buNone/>
              <a:defRPr/>
            </a:pPr>
            <a:r>
              <a:rPr lang="de-DE" dirty="0" err="1" smtClean="0">
                <a:solidFill>
                  <a:schemeClr val="tx2">
                    <a:lumMod val="75000"/>
                  </a:schemeClr>
                </a:solidFill>
              </a:rPr>
              <a:t>Ismar</a:t>
            </a:r>
            <a:r>
              <a:rPr lang="de-DE" dirty="0" smtClean="0">
                <a:solidFill>
                  <a:schemeClr val="tx2">
                    <a:lumMod val="75000"/>
                  </a:schemeClr>
                </a:solidFill>
              </a:rPr>
              <a:t> </a:t>
            </a:r>
            <a:r>
              <a:rPr lang="de-DE" dirty="0" err="1" smtClean="0">
                <a:solidFill>
                  <a:schemeClr val="tx2">
                    <a:lumMod val="75000"/>
                  </a:schemeClr>
                </a:solidFill>
              </a:rPr>
              <a:t>Nesiren</a:t>
            </a:r>
            <a:endParaRPr lang="de-DE" dirty="0" smtClean="0">
              <a:solidFill>
                <a:schemeClr val="tx2">
                  <a:lumMod val="75000"/>
                </a:schemeClr>
              </a:solidFill>
            </a:endParaRPr>
          </a:p>
        </p:txBody>
      </p:sp>
      <p:sp>
        <p:nvSpPr>
          <p:cNvPr id="5124" name="Textfeld 3"/>
          <p:cNvSpPr txBox="1">
            <a:spLocks noChangeArrowheads="1"/>
          </p:cNvSpPr>
          <p:nvPr/>
        </p:nvSpPr>
        <p:spPr bwMode="auto">
          <a:xfrm>
            <a:off x="285750" y="5000625"/>
            <a:ext cx="4572000" cy="646113"/>
          </a:xfrm>
          <a:prstGeom prst="rect">
            <a:avLst/>
          </a:prstGeom>
          <a:noFill/>
          <a:ln w="9525">
            <a:noFill/>
            <a:miter lim="800000"/>
            <a:headEnd/>
            <a:tailEnd/>
          </a:ln>
        </p:spPr>
        <p:txBody>
          <a:bodyPr>
            <a:spAutoFit/>
          </a:bodyPr>
          <a:lstStyle/>
          <a:p>
            <a:r>
              <a:rPr lang="de-DE"/>
              <a:t>Vortrag im Rahmen der Vorlesung „Spieltheorie“ im WS 08/09</a:t>
            </a:r>
          </a:p>
        </p:txBody>
      </p:sp>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975"/>
          </a:xfrm>
          <a:solidFill>
            <a:schemeClr val="accent2">
              <a:lumMod val="60000"/>
              <a:lumOff val="40000"/>
            </a:schemeClr>
          </a:solidFill>
        </p:spPr>
        <p:txBody>
          <a:bodyPr rtlCol="0">
            <a:normAutofit/>
          </a:bodyPr>
          <a:lstStyle/>
          <a:p>
            <a:pPr algn="ctr" eaLnBrk="1" fontAlgn="auto" hangingPunct="1">
              <a:spcAft>
                <a:spcPts val="0"/>
              </a:spcAft>
              <a:defRPr/>
            </a:pPr>
            <a:r>
              <a:rPr lang="de-DE" dirty="0" smtClean="0"/>
              <a:t>Erstpreisauktionen</a:t>
            </a:r>
          </a:p>
        </p:txBody>
      </p:sp>
      <p:sp>
        <p:nvSpPr>
          <p:cNvPr id="4" name="Textplatzhalter 3"/>
          <p:cNvSpPr>
            <a:spLocks noGrp="1"/>
          </p:cNvSpPr>
          <p:nvPr>
            <p:ph type="body" idx="1"/>
          </p:nvPr>
        </p:nvSpPr>
        <p:spPr>
          <a:xfrm>
            <a:off x="381000" y="2244725"/>
            <a:ext cx="4041775" cy="457200"/>
          </a:xfrm>
        </p:spPr>
        <p:txBody>
          <a:bodyPr/>
          <a:lstStyle/>
          <a:p>
            <a:pPr algn="ctr">
              <a:defRPr/>
            </a:pPr>
            <a:r>
              <a:rPr lang="de-DE" dirty="0" smtClean="0"/>
              <a:t>Holländische Auktion</a:t>
            </a:r>
            <a:endParaRPr lang="de-DE" dirty="0"/>
          </a:p>
        </p:txBody>
      </p:sp>
      <p:sp>
        <p:nvSpPr>
          <p:cNvPr id="5" name="Textplatzhalter 4"/>
          <p:cNvSpPr>
            <a:spLocks noGrp="1"/>
          </p:cNvSpPr>
          <p:nvPr>
            <p:ph type="body" sz="half" idx="3"/>
          </p:nvPr>
        </p:nvSpPr>
        <p:spPr>
          <a:xfrm>
            <a:off x="4721225" y="2244725"/>
            <a:ext cx="4041775" cy="457200"/>
          </a:xfrm>
        </p:spPr>
        <p:txBody>
          <a:bodyPr/>
          <a:lstStyle/>
          <a:p>
            <a:pPr algn="ctr">
              <a:defRPr/>
            </a:pPr>
            <a:r>
              <a:rPr lang="de-DE" dirty="0" smtClean="0"/>
              <a:t>Höchstpreisauktion</a:t>
            </a:r>
            <a:endParaRPr lang="de-DE" dirty="0"/>
          </a:p>
        </p:txBody>
      </p:sp>
      <p:sp>
        <p:nvSpPr>
          <p:cNvPr id="3" name="Inhaltsplatzhalter 2"/>
          <p:cNvSpPr>
            <a:spLocks noGrp="1"/>
          </p:cNvSpPr>
          <p:nvPr>
            <p:ph sz="quarter" idx="2"/>
          </p:nvPr>
        </p:nvSpPr>
        <p:spPr>
          <a:xfrm>
            <a:off x="381000" y="2708275"/>
            <a:ext cx="4041775" cy="3886200"/>
          </a:xfrm>
          <a:solidFill>
            <a:schemeClr val="bg1"/>
          </a:solidFill>
        </p:spPr>
        <p:txBody>
          <a:bodyPr rtlCol="0">
            <a:normAutofit fontScale="92500" lnSpcReduction="20000"/>
          </a:bodyPr>
          <a:lstStyle/>
          <a:p>
            <a:pPr marL="365760" indent="-256032" eaLnBrk="1" fontAlgn="auto" hangingPunct="1">
              <a:spcAft>
                <a:spcPts val="0"/>
              </a:spcAft>
              <a:buClr>
                <a:schemeClr val="accent3"/>
              </a:buClr>
              <a:defRPr/>
            </a:pPr>
            <a:r>
              <a:rPr lang="de-DE" dirty="0" smtClean="0"/>
              <a:t>der Verkäufer setzt einen Höchstpreis fest, dieser Preis wird schrittweise verringert bis sich ein Bieter bereiterklärt das Objekt zum zuletzt genannten Preis zu kaufen</a:t>
            </a:r>
          </a:p>
          <a:p>
            <a:pPr marL="365760" indent="-256032" eaLnBrk="1" fontAlgn="auto" hangingPunct="1">
              <a:spcAft>
                <a:spcPts val="0"/>
              </a:spcAft>
              <a:buClr>
                <a:schemeClr val="accent3"/>
              </a:buClr>
              <a:buFont typeface="Arial" pitchFamily="34" charset="0"/>
              <a:buChar char="•"/>
              <a:defRPr/>
            </a:pPr>
            <a:r>
              <a:rPr lang="de-DE" dirty="0" smtClean="0"/>
              <a:t>pro Bieter nur ein Gebot möglich</a:t>
            </a:r>
          </a:p>
          <a:p>
            <a:pPr marL="365760" indent="-256032" eaLnBrk="1" fontAlgn="auto" hangingPunct="1">
              <a:spcAft>
                <a:spcPts val="0"/>
              </a:spcAft>
              <a:buClr>
                <a:schemeClr val="accent3"/>
              </a:buClr>
              <a:buFont typeface="Arial" pitchFamily="34" charset="0"/>
              <a:buChar char="•"/>
              <a:defRPr/>
            </a:pPr>
            <a:r>
              <a:rPr lang="de-DE" dirty="0" smtClean="0"/>
              <a:t>Vorteil: ein Gegenstand wird nie zu günstig verkauft</a:t>
            </a:r>
          </a:p>
          <a:p>
            <a:pPr marL="365760" indent="-256032" eaLnBrk="1" fontAlgn="auto" hangingPunct="1">
              <a:spcAft>
                <a:spcPts val="0"/>
              </a:spcAft>
              <a:buClr>
                <a:schemeClr val="accent3"/>
              </a:buClr>
              <a:buFont typeface="Arial" pitchFamily="34" charset="0"/>
              <a:buChar char="•"/>
              <a:defRPr/>
            </a:pPr>
            <a:r>
              <a:rPr lang="de-DE" dirty="0" smtClean="0"/>
              <a:t>das Objekt wird zu einem Preis über seinem eigentlichen Wert ersteigert</a:t>
            </a:r>
          </a:p>
          <a:p>
            <a:pPr marL="365760" indent="-256032" eaLnBrk="1" fontAlgn="auto" hangingPunct="1">
              <a:spcAft>
                <a:spcPts val="0"/>
              </a:spcAft>
              <a:buClr>
                <a:schemeClr val="accent3"/>
              </a:buClr>
              <a:buFont typeface="Arial" pitchFamily="34" charset="0"/>
              <a:buChar char="•"/>
              <a:defRPr/>
            </a:pPr>
            <a:r>
              <a:rPr lang="de-DE" dirty="0" smtClean="0"/>
              <a:t>erfolgt nur live</a:t>
            </a:r>
          </a:p>
          <a:p>
            <a:pPr marL="365760" indent="-256032" eaLnBrk="1" fontAlgn="auto" hangingPunct="1">
              <a:spcAft>
                <a:spcPts val="0"/>
              </a:spcAft>
              <a:buClr>
                <a:schemeClr val="accent3"/>
              </a:buClr>
              <a:buFont typeface="Arial" pitchFamily="34" charset="0"/>
              <a:buChar char="•"/>
              <a:defRPr/>
            </a:pPr>
            <a:endParaRPr lang="de-DE" dirty="0" smtClean="0"/>
          </a:p>
        </p:txBody>
      </p:sp>
      <p:sp>
        <p:nvSpPr>
          <p:cNvPr id="6" name="Inhaltsplatzhalter 5"/>
          <p:cNvSpPr>
            <a:spLocks noGrp="1"/>
          </p:cNvSpPr>
          <p:nvPr>
            <p:ph sz="quarter" idx="4"/>
          </p:nvPr>
        </p:nvSpPr>
        <p:spPr>
          <a:xfrm>
            <a:off x="4718050" y="2708275"/>
            <a:ext cx="4041775" cy="3886200"/>
          </a:xfrm>
        </p:spPr>
        <p:txBody>
          <a:bodyPr/>
          <a:lstStyle/>
          <a:p>
            <a:pPr marL="365760" indent="-256032" eaLnBrk="1" fontAlgn="auto" hangingPunct="1">
              <a:spcAft>
                <a:spcPts val="0"/>
              </a:spcAft>
              <a:buClr>
                <a:schemeClr val="accent3"/>
              </a:buClr>
              <a:buFont typeface="Arial" pitchFamily="34" charset="0"/>
              <a:buChar char="•"/>
              <a:defRPr/>
            </a:pPr>
            <a:r>
              <a:rPr lang="de-DE" dirty="0" smtClean="0"/>
              <a:t>jeder Bieter gibt nur ein einziges unabänderliches schriftliches Gebot  ab</a:t>
            </a:r>
          </a:p>
          <a:p>
            <a:pPr marL="365760" indent="-256032" eaLnBrk="1" fontAlgn="auto" hangingPunct="1">
              <a:spcAft>
                <a:spcPts val="0"/>
              </a:spcAft>
              <a:buClr>
                <a:schemeClr val="accent3"/>
              </a:buClr>
              <a:buFont typeface="Arial" pitchFamily="34" charset="0"/>
              <a:buChar char="•"/>
              <a:defRPr/>
            </a:pPr>
            <a:r>
              <a:rPr lang="de-DE" dirty="0" smtClean="0"/>
              <a:t>die Gebote werden gesammelt und veröffentlicht</a:t>
            </a:r>
          </a:p>
          <a:p>
            <a:pPr marL="365760" indent="-256032" eaLnBrk="1" fontAlgn="auto" hangingPunct="1">
              <a:spcAft>
                <a:spcPts val="0"/>
              </a:spcAft>
              <a:buClr>
                <a:schemeClr val="accent3"/>
              </a:buClr>
              <a:buFont typeface="Arial" pitchFamily="34" charset="0"/>
              <a:buChar char="•"/>
              <a:defRPr/>
            </a:pPr>
            <a:r>
              <a:rPr lang="de-DE" dirty="0" smtClean="0"/>
              <a:t>der Bieter mit dem höchsten Preis erhält das Objekt zum gebotenen Preis</a:t>
            </a:r>
          </a:p>
          <a:p>
            <a:pPr marL="365760" indent="-256032" eaLnBrk="1" fontAlgn="auto" hangingPunct="1">
              <a:spcAft>
                <a:spcPts val="0"/>
              </a:spcAft>
              <a:buClr>
                <a:schemeClr val="accent3"/>
              </a:buClr>
              <a:buFont typeface="Arial" pitchFamily="34" charset="0"/>
              <a:buChar char="•"/>
              <a:defRPr/>
            </a:pPr>
            <a:r>
              <a:rPr lang="de-DE" dirty="0" err="1" smtClean="0"/>
              <a:t>Bsp</a:t>
            </a:r>
            <a:r>
              <a:rPr lang="de-DE" dirty="0" smtClean="0"/>
              <a:t>: Vergabe von Bauaufträgen (nur für Objekte geeignet bei denen der Zielpreis ungefähr bekannt ist)</a:t>
            </a:r>
          </a:p>
          <a:p>
            <a:pPr>
              <a:defRPr/>
            </a:pPr>
            <a:endParaRPr lang="de-DE"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975"/>
          </a:xfrm>
          <a:solidFill>
            <a:schemeClr val="accent2">
              <a:lumMod val="60000"/>
              <a:lumOff val="40000"/>
            </a:schemeClr>
          </a:solidFill>
        </p:spPr>
        <p:txBody>
          <a:bodyPr rtlCol="0">
            <a:normAutofit/>
          </a:bodyPr>
          <a:lstStyle/>
          <a:p>
            <a:pPr algn="ctr" eaLnBrk="1" fontAlgn="auto" hangingPunct="1">
              <a:spcAft>
                <a:spcPts val="0"/>
              </a:spcAft>
              <a:defRPr/>
            </a:pPr>
            <a:r>
              <a:rPr lang="de-DE" dirty="0" smtClean="0"/>
              <a:t>Zweitpreisauktionen</a:t>
            </a:r>
          </a:p>
        </p:txBody>
      </p:sp>
      <p:sp>
        <p:nvSpPr>
          <p:cNvPr id="4" name="Textplatzhalter 3"/>
          <p:cNvSpPr>
            <a:spLocks noGrp="1"/>
          </p:cNvSpPr>
          <p:nvPr>
            <p:ph type="body" idx="1"/>
          </p:nvPr>
        </p:nvSpPr>
        <p:spPr>
          <a:xfrm>
            <a:off x="381000" y="2244725"/>
            <a:ext cx="4041775" cy="457200"/>
          </a:xfrm>
        </p:spPr>
        <p:txBody>
          <a:bodyPr/>
          <a:lstStyle/>
          <a:p>
            <a:pPr algn="ctr">
              <a:defRPr/>
            </a:pPr>
            <a:r>
              <a:rPr lang="de-DE" dirty="0" smtClean="0"/>
              <a:t>Englische Auktion</a:t>
            </a:r>
            <a:endParaRPr lang="de-DE" dirty="0"/>
          </a:p>
        </p:txBody>
      </p:sp>
      <p:sp>
        <p:nvSpPr>
          <p:cNvPr id="5" name="Textplatzhalter 4"/>
          <p:cNvSpPr>
            <a:spLocks noGrp="1"/>
          </p:cNvSpPr>
          <p:nvPr>
            <p:ph type="body" sz="half" idx="3"/>
          </p:nvPr>
        </p:nvSpPr>
        <p:spPr>
          <a:xfrm>
            <a:off x="4721225" y="2244725"/>
            <a:ext cx="4041775" cy="457200"/>
          </a:xfrm>
        </p:spPr>
        <p:txBody>
          <a:bodyPr/>
          <a:lstStyle/>
          <a:p>
            <a:pPr algn="ctr">
              <a:defRPr/>
            </a:pPr>
            <a:r>
              <a:rPr lang="de-DE" dirty="0" err="1" smtClean="0">
                <a:solidFill>
                  <a:srgbClr val="FF0000"/>
                </a:solidFill>
              </a:rPr>
              <a:t>Vickrey</a:t>
            </a:r>
            <a:r>
              <a:rPr lang="de-DE" dirty="0" smtClean="0">
                <a:solidFill>
                  <a:srgbClr val="FF0000"/>
                </a:solidFill>
              </a:rPr>
              <a:t>-Auktion</a:t>
            </a:r>
            <a:endParaRPr lang="de-DE" dirty="0">
              <a:solidFill>
                <a:srgbClr val="FF0000"/>
              </a:solidFill>
            </a:endParaRPr>
          </a:p>
        </p:txBody>
      </p:sp>
      <p:sp>
        <p:nvSpPr>
          <p:cNvPr id="3" name="Inhaltsplatzhalter 2"/>
          <p:cNvSpPr>
            <a:spLocks noGrp="1"/>
          </p:cNvSpPr>
          <p:nvPr>
            <p:ph sz="quarter" idx="2"/>
          </p:nvPr>
        </p:nvSpPr>
        <p:spPr>
          <a:xfrm>
            <a:off x="381000" y="2708275"/>
            <a:ext cx="4041775" cy="3886200"/>
          </a:xfrm>
          <a:solidFill>
            <a:schemeClr val="bg1"/>
          </a:solidFill>
        </p:spPr>
        <p:txBody>
          <a:bodyPr rtlCol="0">
            <a:normAutofit lnSpcReduction="10000"/>
          </a:bodyPr>
          <a:lstStyle/>
          <a:p>
            <a:pPr marL="365760" indent="-256032" eaLnBrk="1" fontAlgn="auto" hangingPunct="1">
              <a:spcAft>
                <a:spcPts val="0"/>
              </a:spcAft>
              <a:buClr>
                <a:schemeClr val="accent3"/>
              </a:buClr>
              <a:buFont typeface="Arial" pitchFamily="34" charset="0"/>
              <a:buChar char="•"/>
              <a:defRPr/>
            </a:pPr>
            <a:r>
              <a:rPr lang="de-DE" dirty="0" smtClean="0"/>
              <a:t>Bieter sehen die Gebote der anderen Teilnehmer</a:t>
            </a:r>
          </a:p>
          <a:p>
            <a:pPr marL="365760" indent="-256032" eaLnBrk="1" fontAlgn="auto" hangingPunct="1">
              <a:spcAft>
                <a:spcPts val="0"/>
              </a:spcAft>
              <a:buClr>
                <a:schemeClr val="accent3"/>
              </a:buClr>
              <a:buFont typeface="Arial" pitchFamily="34" charset="0"/>
              <a:buChar char="•"/>
              <a:defRPr/>
            </a:pPr>
            <a:r>
              <a:rPr lang="de-DE" dirty="0" smtClean="0"/>
              <a:t>Der Mindestpreis kann vom Verkäufer festgelegt werden</a:t>
            </a:r>
          </a:p>
          <a:p>
            <a:pPr marL="365760" indent="-256032" eaLnBrk="1" fontAlgn="auto" hangingPunct="1">
              <a:spcAft>
                <a:spcPts val="0"/>
              </a:spcAft>
              <a:buClr>
                <a:schemeClr val="accent3"/>
              </a:buClr>
              <a:buFont typeface="Arial" pitchFamily="34" charset="0"/>
              <a:buChar char="•"/>
              <a:defRPr/>
            </a:pPr>
            <a:r>
              <a:rPr lang="de-DE" dirty="0" smtClean="0"/>
              <a:t>Überbieten ist möglich</a:t>
            </a:r>
          </a:p>
          <a:p>
            <a:pPr marL="365760" indent="-256032" eaLnBrk="1" fontAlgn="auto" hangingPunct="1">
              <a:spcAft>
                <a:spcPts val="0"/>
              </a:spcAft>
              <a:buClr>
                <a:schemeClr val="accent3"/>
              </a:buClr>
              <a:buFont typeface="Arial" pitchFamily="34" charset="0"/>
              <a:buChar char="•"/>
              <a:defRPr/>
            </a:pPr>
            <a:r>
              <a:rPr lang="de-DE" u="sng" dirty="0" smtClean="0"/>
              <a:t>die eigene Strategie kann ständig an die aktuellen Gegebenheiten angepasst werden </a:t>
            </a:r>
          </a:p>
          <a:p>
            <a:pPr marL="365760" indent="-256032" eaLnBrk="1" fontAlgn="auto" hangingPunct="1">
              <a:spcAft>
                <a:spcPts val="0"/>
              </a:spcAft>
              <a:buClr>
                <a:schemeClr val="accent3"/>
              </a:buClr>
              <a:buFont typeface="Arial" pitchFamily="34" charset="0"/>
              <a:buChar char="•"/>
              <a:defRPr/>
            </a:pPr>
            <a:r>
              <a:rPr lang="de-DE" dirty="0" smtClean="0"/>
              <a:t>Nachteil: es wird nicht immer der beste und günstigste Preis erzielt</a:t>
            </a:r>
          </a:p>
          <a:p>
            <a:pPr marL="365760" indent="-256032" eaLnBrk="1" fontAlgn="auto" hangingPunct="1">
              <a:spcAft>
                <a:spcPts val="0"/>
              </a:spcAft>
              <a:buClr>
                <a:schemeClr val="accent3"/>
              </a:buClr>
              <a:buFont typeface="Arial" pitchFamily="34" charset="0"/>
              <a:buChar char="•"/>
              <a:defRPr/>
            </a:pPr>
            <a:endParaRPr lang="de-DE" dirty="0" smtClean="0"/>
          </a:p>
        </p:txBody>
      </p:sp>
      <p:sp>
        <p:nvSpPr>
          <p:cNvPr id="6" name="Inhaltsplatzhalter 5"/>
          <p:cNvSpPr>
            <a:spLocks noGrp="1"/>
          </p:cNvSpPr>
          <p:nvPr>
            <p:ph sz="quarter" idx="4"/>
          </p:nvPr>
        </p:nvSpPr>
        <p:spPr>
          <a:xfrm>
            <a:off x="4718050" y="2708275"/>
            <a:ext cx="4041775" cy="3886200"/>
          </a:xfrm>
        </p:spPr>
        <p:txBody>
          <a:bodyPr/>
          <a:lstStyle/>
          <a:p>
            <a:pPr marL="365760" indent="-256032" eaLnBrk="1" fontAlgn="auto" hangingPunct="1">
              <a:spcAft>
                <a:spcPts val="0"/>
              </a:spcAft>
              <a:buClr>
                <a:schemeClr val="accent3"/>
              </a:buClr>
              <a:buFont typeface="Arial" pitchFamily="34" charset="0"/>
              <a:buChar char="•"/>
              <a:defRPr/>
            </a:pPr>
            <a:r>
              <a:rPr lang="de-DE" dirty="0" smtClean="0"/>
              <a:t>der Bieter mit dem höchsten Angebot erhält das Objekt, jedoch zahlt er nur den Preis des Zweithöchstbieters</a:t>
            </a:r>
          </a:p>
          <a:p>
            <a:pPr marL="365760" indent="-256032" eaLnBrk="1" fontAlgn="auto" hangingPunct="1">
              <a:spcAft>
                <a:spcPts val="0"/>
              </a:spcAft>
              <a:buClr>
                <a:schemeClr val="accent3"/>
              </a:buClr>
              <a:buFont typeface="Arial" pitchFamily="34" charset="0"/>
              <a:buChar char="•"/>
              <a:defRPr/>
            </a:pPr>
            <a:r>
              <a:rPr lang="de-DE" dirty="0" smtClean="0"/>
              <a:t>die Bieter sind bereit einen höheren Preis zu bieten, als bei der Höchstpreisauktion</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60000"/>
              <a:lumOff val="40000"/>
            </a:schemeClr>
          </a:solidFill>
        </p:spPr>
        <p:txBody>
          <a:bodyPr rtlCol="0">
            <a:normAutofit/>
          </a:bodyPr>
          <a:lstStyle/>
          <a:p>
            <a:pPr eaLnBrk="1" fontAlgn="auto" hangingPunct="1">
              <a:spcAft>
                <a:spcPts val="0"/>
              </a:spcAft>
              <a:defRPr/>
            </a:pPr>
            <a:r>
              <a:rPr lang="de-DE" dirty="0" smtClean="0"/>
              <a:t>William </a:t>
            </a:r>
            <a:r>
              <a:rPr lang="de-DE" dirty="0" err="1" smtClean="0"/>
              <a:t>Vickrey</a:t>
            </a:r>
            <a:r>
              <a:rPr lang="de-DE" dirty="0" smtClean="0"/>
              <a:t> (1914-1996)</a:t>
            </a:r>
          </a:p>
        </p:txBody>
      </p:sp>
      <p:sp>
        <p:nvSpPr>
          <p:cNvPr id="3" name="Inhaltsplatzhalter 2"/>
          <p:cNvSpPr>
            <a:spLocks noGrp="1"/>
          </p:cNvSpPr>
          <p:nvPr>
            <p:ph idx="1"/>
          </p:nvPr>
        </p:nvSpPr>
        <p:spPr/>
        <p:txBody>
          <a:bodyPr rtlCol="0">
            <a:normAutofit fontScale="92500" lnSpcReduction="20000"/>
          </a:bodyPr>
          <a:lstStyle/>
          <a:p>
            <a:pPr>
              <a:defRPr/>
            </a:pPr>
            <a:r>
              <a:rPr lang="de-DE" dirty="0" smtClean="0"/>
              <a:t>1935  - B. Sc. in Mathematik - Yale University</a:t>
            </a:r>
          </a:p>
          <a:p>
            <a:pPr>
              <a:defRPr/>
            </a:pPr>
            <a:r>
              <a:rPr lang="de-DE" dirty="0" smtClean="0"/>
              <a:t>1937  - M. Sc. in Economics - Columbia University</a:t>
            </a:r>
          </a:p>
          <a:p>
            <a:pPr>
              <a:defRPr/>
            </a:pPr>
            <a:r>
              <a:rPr lang="de-DE" dirty="0" smtClean="0"/>
              <a:t>1948 - </a:t>
            </a:r>
            <a:r>
              <a:rPr lang="de-DE" dirty="0" err="1" smtClean="0"/>
              <a:t>Ph</a:t>
            </a:r>
            <a:r>
              <a:rPr lang="de-DE" dirty="0" smtClean="0"/>
              <a:t>. D. in Economics - Columbia University</a:t>
            </a:r>
          </a:p>
          <a:p>
            <a:pPr>
              <a:defRPr/>
            </a:pPr>
            <a:r>
              <a:rPr lang="de-DE" dirty="0" smtClean="0"/>
              <a:t>er starb 1996, wenige Tage nach der Ankündigung, dass ihm der Nobelpreis in Wirtschaftswissenschaften (zusammen mit James </a:t>
            </a:r>
            <a:r>
              <a:rPr lang="de-DE" dirty="0" err="1" smtClean="0"/>
              <a:t>Mirrless</a:t>
            </a:r>
            <a:r>
              <a:rPr lang="de-DE" dirty="0" smtClean="0"/>
              <a:t>) verliehen werden würde. Grund für die Preisverleihung waren </a:t>
            </a:r>
            <a:r>
              <a:rPr lang="de-DE" dirty="0" err="1" smtClean="0"/>
              <a:t>Vickreys</a:t>
            </a:r>
            <a:r>
              <a:rPr lang="de-DE" dirty="0" smtClean="0"/>
              <a:t> Forschungsarbeiten über die Eigenschaften von verschiedenen Arten von Auktionen und wie Auktionen am besten gestaltet werden können, um ökonomische Effizienz zu erzeugen.</a:t>
            </a:r>
            <a:endParaRPr lang="de-DE"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algn="ctr" eaLnBrk="1" hangingPunct="1"/>
            <a:r>
              <a:rPr lang="de-DE" smtClean="0"/>
              <a:t>Vickrey Auktion </a:t>
            </a:r>
            <a:br>
              <a:rPr lang="de-DE" smtClean="0"/>
            </a:br>
            <a:r>
              <a:rPr lang="de-DE" u="sng" smtClean="0"/>
              <a:t>Die dominante Strategie</a:t>
            </a:r>
          </a:p>
        </p:txBody>
      </p:sp>
      <p:sp>
        <p:nvSpPr>
          <p:cNvPr id="3" name="Inhaltsplatzhalter 2"/>
          <p:cNvSpPr>
            <a:spLocks noGrp="1"/>
          </p:cNvSpPr>
          <p:nvPr>
            <p:ph idx="1"/>
          </p:nvPr>
        </p:nvSpPr>
        <p:spPr/>
        <p:txBody>
          <a:bodyPr rtlCol="0">
            <a:normAutofit/>
          </a:bodyPr>
          <a:lstStyle/>
          <a:p>
            <a:pPr marL="365760" indent="-256032" algn="ctr" eaLnBrk="1" fontAlgn="auto" hangingPunct="1">
              <a:spcAft>
                <a:spcPts val="0"/>
              </a:spcAft>
              <a:buClr>
                <a:schemeClr val="accent3"/>
              </a:buClr>
              <a:buFont typeface="Arial" pitchFamily="34" charset="0"/>
              <a:buNone/>
              <a:defRPr/>
            </a:pPr>
            <a:endParaRPr lang="de-DE" u="sng" dirty="0" smtClean="0">
              <a:solidFill>
                <a:srgbClr val="FF0000"/>
              </a:solidFill>
            </a:endParaRPr>
          </a:p>
          <a:p>
            <a:pPr marL="365760" indent="-256032" algn="just" eaLnBrk="1" fontAlgn="auto" hangingPunct="1">
              <a:spcAft>
                <a:spcPts val="0"/>
              </a:spcAft>
              <a:buClr>
                <a:schemeClr val="accent3"/>
              </a:buClr>
              <a:buFont typeface="Arial" pitchFamily="34" charset="0"/>
              <a:buNone/>
              <a:defRPr/>
            </a:pPr>
            <a:r>
              <a:rPr lang="de-DE" dirty="0" smtClean="0"/>
              <a:t>sei: </a:t>
            </a:r>
          </a:p>
          <a:p>
            <a:pPr marL="365760" indent="-256032" algn="just" eaLnBrk="1" fontAlgn="auto" hangingPunct="1">
              <a:spcAft>
                <a:spcPts val="0"/>
              </a:spcAft>
              <a:buClr>
                <a:schemeClr val="accent3"/>
              </a:buClr>
              <a:buFont typeface="Arial" pitchFamily="34" charset="0"/>
              <a:buNone/>
              <a:defRPr/>
            </a:pPr>
            <a:r>
              <a:rPr lang="de-DE" dirty="0" smtClean="0"/>
              <a:t>j=1,...,n	Anzahl der Anbieter</a:t>
            </a:r>
          </a:p>
          <a:p>
            <a:pPr marL="365760" indent="-256032" algn="just" eaLnBrk="1" fontAlgn="auto" hangingPunct="1">
              <a:spcAft>
                <a:spcPts val="0"/>
              </a:spcAft>
              <a:buClr>
                <a:schemeClr val="accent3"/>
              </a:buClr>
              <a:buFont typeface="Arial" pitchFamily="34" charset="0"/>
              <a:buNone/>
              <a:defRPr/>
            </a:pPr>
            <a:r>
              <a:rPr lang="de-DE" dirty="0" err="1" smtClean="0"/>
              <a:t>v</a:t>
            </a:r>
            <a:r>
              <a:rPr lang="de-DE" baseline="-25000" dirty="0" err="1" smtClean="0"/>
              <a:t>i</a:t>
            </a:r>
            <a:r>
              <a:rPr lang="de-DE" baseline="-25000" dirty="0" smtClean="0"/>
              <a:t> </a:t>
            </a:r>
            <a:r>
              <a:rPr lang="de-DE" dirty="0" smtClean="0"/>
              <a:t>		die Zahlungsbereitschaft des Bieters i</a:t>
            </a:r>
          </a:p>
          <a:p>
            <a:pPr marL="365760" indent="-256032" algn="just" eaLnBrk="1" fontAlgn="auto" hangingPunct="1">
              <a:spcAft>
                <a:spcPts val="0"/>
              </a:spcAft>
              <a:buClr>
                <a:schemeClr val="accent3"/>
              </a:buClr>
              <a:buFont typeface="Arial" pitchFamily="34" charset="0"/>
              <a:buNone/>
              <a:defRPr/>
            </a:pPr>
            <a:r>
              <a:rPr lang="de-DE" dirty="0" err="1" smtClean="0"/>
              <a:t>g</a:t>
            </a:r>
            <a:r>
              <a:rPr lang="de-DE" baseline="-25000" dirty="0" err="1" smtClean="0"/>
              <a:t>i</a:t>
            </a:r>
            <a:r>
              <a:rPr lang="de-DE" baseline="-25000" dirty="0" smtClean="0"/>
              <a:t> </a:t>
            </a:r>
            <a:r>
              <a:rPr lang="de-DE" dirty="0" smtClean="0"/>
              <a:t>		das Gebot des Bieters i</a:t>
            </a:r>
          </a:p>
          <a:p>
            <a:pPr marL="365760" indent="-256032" algn="just" eaLnBrk="1" fontAlgn="auto" hangingPunct="1">
              <a:spcAft>
                <a:spcPts val="0"/>
              </a:spcAft>
              <a:buClr>
                <a:schemeClr val="accent3"/>
              </a:buClr>
              <a:buFont typeface="Arial" pitchFamily="34" charset="0"/>
              <a:buNone/>
              <a:defRPr/>
            </a:pPr>
            <a:r>
              <a:rPr lang="de-DE" dirty="0" err="1" smtClean="0"/>
              <a:t>z</a:t>
            </a:r>
            <a:r>
              <a:rPr lang="de-DE" baseline="-25000" dirty="0" err="1" smtClean="0"/>
              <a:t>i</a:t>
            </a:r>
            <a:r>
              <a:rPr lang="de-DE" baseline="-25000" dirty="0" smtClean="0"/>
              <a:t> </a:t>
            </a:r>
            <a:r>
              <a:rPr lang="de-DE" dirty="0" smtClean="0"/>
              <a:t>		der zu bezahlende Preis vom 				erfolgreichen Bieter i</a:t>
            </a:r>
          </a:p>
          <a:p>
            <a:pPr marL="365760" indent="-256032" algn="just" eaLnBrk="1" fontAlgn="auto" hangingPunct="1">
              <a:spcAft>
                <a:spcPts val="0"/>
              </a:spcAft>
              <a:buClr>
                <a:schemeClr val="accent3"/>
              </a:buClr>
              <a:buFont typeface="Arial" pitchFamily="34" charset="0"/>
              <a:buNone/>
              <a:defRPr/>
            </a:pPr>
            <a:r>
              <a:rPr lang="de-DE" dirty="0" err="1" smtClean="0"/>
              <a:t>u</a:t>
            </a:r>
            <a:r>
              <a:rPr lang="de-DE" baseline="-25000" dirty="0" err="1" smtClean="0"/>
              <a:t>i</a:t>
            </a:r>
            <a:r>
              <a:rPr lang="de-DE" baseline="-25000" dirty="0" smtClean="0"/>
              <a:t> </a:t>
            </a:r>
            <a:r>
              <a:rPr lang="de-DE" dirty="0" smtClean="0"/>
              <a:t>		der Nutzen des Bieters i</a:t>
            </a:r>
          </a:p>
          <a:p>
            <a:pPr marL="365760" indent="-256032" algn="just" eaLnBrk="1" fontAlgn="auto" hangingPunct="1">
              <a:spcAft>
                <a:spcPts val="0"/>
              </a:spcAft>
              <a:buClr>
                <a:schemeClr val="accent3"/>
              </a:buClr>
              <a:buFont typeface="Arial" pitchFamily="34" charset="0"/>
              <a:buNone/>
              <a:defRPr/>
            </a:pPr>
            <a:r>
              <a:rPr lang="de-DE" dirty="0" smtClean="0"/>
              <a:t> </a:t>
            </a:r>
          </a:p>
          <a:p>
            <a:pPr marL="365760" indent="-256032" algn="just" eaLnBrk="1" fontAlgn="auto" hangingPunct="1">
              <a:spcAft>
                <a:spcPts val="0"/>
              </a:spcAft>
              <a:buClr>
                <a:schemeClr val="accent3"/>
              </a:buClr>
              <a:buFont typeface="Arial" pitchFamily="34" charset="0"/>
              <a:buNone/>
              <a:defRPr/>
            </a:pPr>
            <a:endParaRPr lang="de-DE" dirty="0" smtClean="0"/>
          </a:p>
          <a:p>
            <a:pPr marL="365760" indent="-256032" algn="just" eaLnBrk="1" fontAlgn="auto" hangingPunct="1">
              <a:spcAft>
                <a:spcPts val="0"/>
              </a:spcAft>
              <a:buClr>
                <a:schemeClr val="accent3"/>
              </a:buClr>
              <a:buFont typeface="Arial" pitchFamily="34" charset="0"/>
              <a:buNone/>
              <a:defRPr/>
            </a:pPr>
            <a:endParaRPr lang="de-DE" dirty="0" smtClean="0"/>
          </a:p>
          <a:p>
            <a:pPr marL="365760" indent="-256032" algn="just" eaLnBrk="1" fontAlgn="auto" hangingPunct="1">
              <a:spcAft>
                <a:spcPts val="0"/>
              </a:spcAft>
              <a:buClr>
                <a:schemeClr val="accent3"/>
              </a:buClr>
              <a:buFont typeface="Arial" pitchFamily="34" charset="0"/>
              <a:buNone/>
              <a:defRPr/>
            </a:pPr>
            <a:endParaRPr lang="de-DE" dirty="0" smtClean="0"/>
          </a:p>
          <a:p>
            <a:pPr marL="365760" indent="-256032" algn="just" eaLnBrk="1" fontAlgn="auto" hangingPunct="1">
              <a:spcAft>
                <a:spcPts val="0"/>
              </a:spcAft>
              <a:buClr>
                <a:schemeClr val="accent3"/>
              </a:buClr>
              <a:buFont typeface="Arial" pitchFamily="34" charset="0"/>
              <a:buNone/>
              <a:defRPr/>
            </a:pPr>
            <a:endParaRPr lang="de-DE" dirty="0" smtClean="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6"/>
          <p:cNvSpPr>
            <a:spLocks noGrp="1"/>
          </p:cNvSpPr>
          <p:nvPr>
            <p:ph type="title"/>
          </p:nvPr>
        </p:nvSpPr>
        <p:spPr/>
        <p:txBody>
          <a:bodyPr/>
          <a:lstStyle/>
          <a:p>
            <a:pPr algn="ctr"/>
            <a:r>
              <a:rPr lang="de-DE" smtClean="0"/>
              <a:t>Dominante Strategie</a:t>
            </a:r>
          </a:p>
        </p:txBody>
      </p:sp>
      <p:sp>
        <p:nvSpPr>
          <p:cNvPr id="18435" name="Inhaltsplatzhalter 17"/>
          <p:cNvSpPr>
            <a:spLocks noGrp="1"/>
          </p:cNvSpPr>
          <p:nvPr>
            <p:ph idx="1"/>
          </p:nvPr>
        </p:nvSpPr>
        <p:spPr/>
        <p:txBody>
          <a:bodyPr/>
          <a:lstStyle/>
          <a:p>
            <a:pPr>
              <a:buFont typeface="Georgia" pitchFamily="18" charset="0"/>
              <a:buNone/>
            </a:pPr>
            <a:r>
              <a:rPr lang="de-DE" dirty="0" smtClean="0"/>
              <a:t>   In unserem Modell: ist das höchste Gebot aller Bieter ohne i                                  . Der Bieter i erhält den Zuschlag bei                   zu einem zu bezahlenden Preis               . Damit lässt sich die </a:t>
            </a:r>
            <a:r>
              <a:rPr lang="de-DE" u="sng" dirty="0" smtClean="0"/>
              <a:t>Nutzenfunktion</a:t>
            </a:r>
            <a:r>
              <a:rPr lang="de-DE" dirty="0" smtClean="0"/>
              <a:t> eines Bieters wie folgt definieren:</a:t>
            </a:r>
          </a:p>
          <a:p>
            <a:endParaRPr lang="de-DE" dirty="0" smtClean="0"/>
          </a:p>
        </p:txBody>
      </p:sp>
      <p:sp>
        <p:nvSpPr>
          <p:cNvPr id="18436"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8437" name="Picture 1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0" y="4929188"/>
            <a:ext cx="3857625" cy="1019175"/>
          </a:xfrm>
          <a:prstGeom prst="rect">
            <a:avLst/>
          </a:prstGeom>
          <a:noFill/>
          <a:ln w="9525">
            <a:noFill/>
            <a:miter lim="800000"/>
            <a:headEnd/>
            <a:tailEnd/>
          </a:ln>
        </p:spPr>
      </p:pic>
      <p:sp>
        <p:nvSpPr>
          <p:cNvPr id="18438" name="Rectangle 1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8439"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40"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41" name="Picture 2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57150" cy="209550"/>
          </a:xfrm>
          <a:prstGeom prst="rect">
            <a:avLst/>
          </a:prstGeom>
          <a:noFill/>
          <a:ln w="9525">
            <a:noFill/>
            <a:miter lim="800000"/>
            <a:headEnd/>
            <a:tailEnd/>
          </a:ln>
        </p:spPr>
      </p:pic>
      <p:pic>
        <p:nvPicPr>
          <p:cNvPr id="18442" name="Picture 2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13" y="2714625"/>
            <a:ext cx="2714625" cy="595313"/>
          </a:xfrm>
          <a:prstGeom prst="rect">
            <a:avLst/>
          </a:prstGeom>
          <a:noFill/>
          <a:ln w="9525">
            <a:noFill/>
            <a:miter lim="800000"/>
            <a:headEnd/>
            <a:tailEnd/>
          </a:ln>
        </p:spPr>
      </p:pic>
      <p:sp>
        <p:nvSpPr>
          <p:cNvPr id="1844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r>
              <a:rPr lang="de-DE" sz="1200">
                <a:latin typeface="Calibri" pitchFamily="34" charset="0"/>
                <a:cs typeface="Times New Roman" pitchFamily="18" charset="0"/>
              </a:rPr>
              <a:t> </a:t>
            </a:r>
            <a:endParaRPr lang="de-DE"/>
          </a:p>
        </p:txBody>
      </p:sp>
      <p:sp>
        <p:nvSpPr>
          <p:cNvPr id="18444" name="Rectangle 28"/>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pPr eaLnBrk="0" hangingPunct="0"/>
            <a:r>
              <a:rPr lang="de-DE" sz="1200">
                <a:latin typeface="Calibri" pitchFamily="34" charset="0"/>
                <a:cs typeface="Times New Roman" pitchFamily="18" charset="0"/>
              </a:rPr>
              <a:t>  </a:t>
            </a:r>
            <a:endParaRPr lang="de-DE"/>
          </a:p>
        </p:txBody>
      </p:sp>
      <p:sp>
        <p:nvSpPr>
          <p:cNvPr id="1844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46" name="Picture 2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14875" y="3214688"/>
            <a:ext cx="1357313" cy="428625"/>
          </a:xfrm>
          <a:prstGeom prst="rect">
            <a:avLst/>
          </a:prstGeom>
          <a:noFill/>
          <a:ln w="9525">
            <a:noFill/>
            <a:miter lim="800000"/>
            <a:headEnd/>
            <a:tailEnd/>
          </a:ln>
        </p:spPr>
      </p:pic>
      <p:sp>
        <p:nvSpPr>
          <p:cNvPr id="1844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48" name="Picture 3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00500" y="3643313"/>
            <a:ext cx="1071563" cy="442912"/>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algn="ctr" eaLnBrk="1" hangingPunct="1"/>
            <a:r>
              <a:rPr lang="de-DE" smtClean="0"/>
              <a:t>Dominante Strategie</a:t>
            </a:r>
          </a:p>
        </p:txBody>
      </p:sp>
      <p:sp>
        <p:nvSpPr>
          <p:cNvPr id="19459" name="Inhaltsplatzhalter 2"/>
          <p:cNvSpPr>
            <a:spLocks noGrp="1"/>
          </p:cNvSpPr>
          <p:nvPr>
            <p:ph idx="1"/>
          </p:nvPr>
        </p:nvSpPr>
        <p:spPr/>
        <p:txBody>
          <a:bodyPr/>
          <a:lstStyle/>
          <a:p>
            <a:pPr eaLnBrk="1" hangingPunct="1">
              <a:buFont typeface="Georgia" pitchFamily="18" charset="0"/>
              <a:buNone/>
            </a:pPr>
            <a:r>
              <a:rPr lang="de-DE" smtClean="0"/>
              <a:t>	Wir unterscheiden zwei Fälle und betrachten den Pay-off von Spieler i in Abhängigkeit von</a:t>
            </a:r>
          </a:p>
          <a:p>
            <a:pPr eaLnBrk="1" hangingPunct="1">
              <a:buFont typeface="Georgia" pitchFamily="18" charset="0"/>
              <a:buNone/>
            </a:pPr>
            <a:endParaRPr lang="de-DE" smtClean="0"/>
          </a:p>
        </p:txBody>
      </p:sp>
      <p:sp>
        <p:nvSpPr>
          <p:cNvPr id="1946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9462"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88" y="3071813"/>
            <a:ext cx="350837" cy="550862"/>
          </a:xfrm>
          <a:prstGeom prst="rect">
            <a:avLst/>
          </a:prstGeom>
          <a:noFill/>
          <a:ln w="9525">
            <a:noFill/>
            <a:miter lim="800000"/>
            <a:headEnd/>
            <a:tailEnd/>
          </a:ln>
        </p:spPr>
      </p:pic>
      <p:sp>
        <p:nvSpPr>
          <p:cNvPr id="1946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9464" name="Rectangle 11"/>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ctr"/>
            <a:r>
              <a:rPr lang="de-DE" smtClean="0"/>
              <a:t>Dominante Strategie</a:t>
            </a:r>
          </a:p>
        </p:txBody>
      </p:sp>
      <p:sp>
        <p:nvSpPr>
          <p:cNvPr id="3" name="Inhaltsplatzhalter 2"/>
          <p:cNvSpPr>
            <a:spLocks noGrp="1"/>
          </p:cNvSpPr>
          <p:nvPr>
            <p:ph idx="1"/>
          </p:nvPr>
        </p:nvSpPr>
        <p:spPr/>
        <p:txBody>
          <a:bodyPr/>
          <a:lstStyle/>
          <a:p>
            <a:pPr marL="623887" indent="-514350" eaLnBrk="1" hangingPunct="1">
              <a:buFont typeface="Georgia" pitchFamily="18" charset="0"/>
              <a:buAutoNum type="arabicPeriod"/>
              <a:defRPr/>
            </a:pPr>
            <a:r>
              <a:rPr lang="de-DE" sz="2400" b="1" u="sng" dirty="0" smtClean="0"/>
              <a:t>Fall:</a:t>
            </a:r>
          </a:p>
          <a:p>
            <a:pPr marL="623887" indent="-514350" eaLnBrk="1" hangingPunct="1">
              <a:buFont typeface="Georgia" pitchFamily="18" charset="0"/>
              <a:buNone/>
              <a:defRPr/>
            </a:pPr>
            <a:r>
              <a:rPr lang="de-DE" sz="2000" dirty="0" smtClean="0"/>
              <a:t>	Die wahre Zahlungsbereitschaft des Bieters  i ist größer als das höchste Gebot der anderen Bieter, also: </a:t>
            </a:r>
          </a:p>
          <a:p>
            <a:pPr marL="623887" indent="-514350" eaLnBrk="1" hangingPunct="1">
              <a:buFont typeface="Georgia" pitchFamily="18" charset="0"/>
              <a:buNone/>
              <a:defRPr/>
            </a:pPr>
            <a:endParaRPr lang="de-DE" dirty="0" smtClean="0"/>
          </a:p>
          <a:p>
            <a:pPr>
              <a:buFont typeface="Georgia" pitchFamily="18" charset="0"/>
              <a:buNone/>
              <a:defRPr/>
            </a:pPr>
            <a:r>
              <a:rPr lang="de-DE" dirty="0" smtClean="0"/>
              <a:t>	</a:t>
            </a:r>
            <a:r>
              <a:rPr lang="de-DE" sz="2000" dirty="0" smtClean="0"/>
              <a:t>Für	</a:t>
            </a:r>
          </a:p>
          <a:p>
            <a:pPr>
              <a:buFont typeface="Georgia" pitchFamily="18" charset="0"/>
              <a:buNone/>
              <a:defRPr/>
            </a:pPr>
            <a:endParaRPr lang="de-DE" sz="2000" dirty="0" smtClean="0"/>
          </a:p>
          <a:p>
            <a:pPr>
              <a:buFont typeface="Georgia" pitchFamily="18" charset="0"/>
              <a:buNone/>
              <a:defRPr/>
            </a:pPr>
            <a:endParaRPr lang="de-DE" sz="2000" dirty="0" smtClean="0"/>
          </a:p>
          <a:p>
            <a:pPr>
              <a:buFont typeface="Georgia" pitchFamily="18" charset="0"/>
              <a:buNone/>
              <a:defRPr/>
            </a:pPr>
            <a:r>
              <a:rPr lang="de-DE" sz="2000" dirty="0" smtClean="0"/>
              <a:t>	d.h. der Bieter  erhält natürlich den Zuschlag und hat den Nutzen </a:t>
            </a:r>
          </a:p>
          <a:p>
            <a:pPr marL="623887" indent="-514350" eaLnBrk="1" hangingPunct="1">
              <a:buFont typeface="Georgia" pitchFamily="18" charset="0"/>
              <a:buNone/>
              <a:defRPr/>
            </a:pPr>
            <a:r>
              <a:rPr lang="de-DE" sz="2000" dirty="0" smtClean="0"/>
              <a:t>	</a:t>
            </a:r>
          </a:p>
          <a:p>
            <a:pPr marL="623887" indent="-514350" eaLnBrk="1" hangingPunct="1">
              <a:buFont typeface="Georgia" pitchFamily="18" charset="0"/>
              <a:buNone/>
              <a:defRPr/>
            </a:pPr>
            <a:r>
              <a:rPr lang="de-DE" dirty="0" smtClean="0"/>
              <a:t> </a:t>
            </a:r>
          </a:p>
          <a:p>
            <a:pPr>
              <a:buFont typeface="Georgia" pitchFamily="18" charset="0"/>
              <a:buNone/>
              <a:defRPr/>
            </a:pPr>
            <a:endParaRPr lang="de-DE" dirty="0"/>
          </a:p>
        </p:txBody>
      </p:sp>
      <p:pic>
        <p:nvPicPr>
          <p:cNvPr id="20484"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14813" y="3429000"/>
            <a:ext cx="1214437" cy="415925"/>
          </a:xfrm>
          <a:prstGeom prst="rect">
            <a:avLst/>
          </a:prstGeom>
          <a:noFill/>
          <a:ln w="9525">
            <a:noFill/>
            <a:miter lim="800000"/>
            <a:headEnd/>
            <a:tailEnd/>
          </a:ln>
        </p:spPr>
      </p:pic>
      <p:pic>
        <p:nvPicPr>
          <p:cNvPr id="20485"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38" y="3929063"/>
            <a:ext cx="3286125" cy="817562"/>
          </a:xfrm>
          <a:prstGeom prst="rect">
            <a:avLst/>
          </a:prstGeom>
          <a:noFill/>
          <a:ln w="9525">
            <a:noFill/>
            <a:miter lim="800000"/>
            <a:headEnd/>
            <a:tailEnd/>
          </a:ln>
        </p:spPr>
      </p:pic>
      <p:sp>
        <p:nvSpPr>
          <p:cNvPr id="204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048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00500" y="5500688"/>
            <a:ext cx="714375" cy="357187"/>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ctr" eaLnBrk="1" hangingPunct="1"/>
            <a:r>
              <a:rPr lang="de-DE" smtClean="0"/>
              <a:t>Dominante Strategie</a:t>
            </a:r>
          </a:p>
        </p:txBody>
      </p:sp>
      <p:sp>
        <p:nvSpPr>
          <p:cNvPr id="21507" name="Inhaltsplatzhalter 2"/>
          <p:cNvSpPr>
            <a:spLocks noGrp="1"/>
          </p:cNvSpPr>
          <p:nvPr>
            <p:ph idx="1"/>
          </p:nvPr>
        </p:nvSpPr>
        <p:spPr/>
        <p:txBody>
          <a:bodyPr/>
          <a:lstStyle/>
          <a:p>
            <a:pPr>
              <a:buFont typeface="Georgia" pitchFamily="18" charset="0"/>
              <a:buNone/>
            </a:pPr>
            <a:r>
              <a:rPr lang="de-DE" sz="2000" smtClean="0"/>
              <a:t>Falls sein Gebot immer noch größer als das Höchstgebot seiner</a:t>
            </a:r>
          </a:p>
          <a:p>
            <a:pPr>
              <a:buFont typeface="Georgia" pitchFamily="18" charset="0"/>
              <a:buNone/>
            </a:pPr>
            <a:r>
              <a:rPr lang="de-DE" sz="2000" smtClean="0"/>
              <a:t>Mitbieter ist, d.h. </a:t>
            </a:r>
          </a:p>
          <a:p>
            <a:pPr>
              <a:buFont typeface="Georgia" pitchFamily="18" charset="0"/>
              <a:buNone/>
            </a:pPr>
            <a:endParaRPr lang="de-DE" smtClean="0"/>
          </a:p>
          <a:p>
            <a:pPr>
              <a:buFont typeface="Georgia" pitchFamily="18" charset="0"/>
              <a:buNone/>
            </a:pPr>
            <a:r>
              <a:rPr lang="de-DE" sz="2000" smtClean="0"/>
              <a:t>gilt:</a:t>
            </a:r>
          </a:p>
          <a:p>
            <a:pPr>
              <a:buFont typeface="Georgia" pitchFamily="18" charset="0"/>
              <a:buNone/>
            </a:pPr>
            <a:endParaRPr lang="de-DE" sz="2000" smtClean="0"/>
          </a:p>
          <a:p>
            <a:pPr>
              <a:buFont typeface="Georgia" pitchFamily="18" charset="0"/>
              <a:buNone/>
            </a:pPr>
            <a:r>
              <a:rPr lang="de-DE" sz="2000" smtClean="0"/>
              <a:t>Falls sein Gebot kleiner als die Gebote der anderen Bieter ist, also</a:t>
            </a:r>
          </a:p>
          <a:p>
            <a:pPr>
              <a:buFont typeface="Georgia" pitchFamily="18" charset="0"/>
              <a:buNone/>
            </a:pPr>
            <a:endParaRPr lang="de-DE" sz="2000" smtClean="0"/>
          </a:p>
          <a:p>
            <a:pPr>
              <a:buFont typeface="Georgia" pitchFamily="18" charset="0"/>
              <a:buNone/>
            </a:pPr>
            <a:endParaRPr lang="de-DE" sz="2000" smtClean="0"/>
          </a:p>
          <a:p>
            <a:pPr>
              <a:buFont typeface="Georgia" pitchFamily="18" charset="0"/>
              <a:buNone/>
            </a:pPr>
            <a:r>
              <a:rPr lang="de-DE" sz="2000" smtClean="0"/>
              <a:t>dann erhält der Bieter i nicht den Zuschlag, und sein Nutzen ist 0.</a:t>
            </a:r>
          </a:p>
          <a:p>
            <a:pPr>
              <a:buFont typeface="Georgia" pitchFamily="18" charset="0"/>
              <a:buNone/>
            </a:pPr>
            <a:r>
              <a:rPr lang="de-DE" sz="2000" smtClean="0"/>
              <a:t> </a:t>
            </a:r>
          </a:p>
          <a:p>
            <a:pPr>
              <a:buFont typeface="Georgia" pitchFamily="18" charset="0"/>
              <a:buNone/>
            </a:pPr>
            <a:endParaRPr lang="de-DE" sz="2000" smtClean="0"/>
          </a:p>
          <a:p>
            <a:pPr>
              <a:buFont typeface="Georgia" pitchFamily="18" charset="0"/>
              <a:buNone/>
            </a:pPr>
            <a:endParaRPr lang="de-DE" smtClean="0"/>
          </a:p>
          <a:p>
            <a:pPr eaLnBrk="1" hangingPunct="1">
              <a:buFont typeface="Georgia" pitchFamily="18" charset="0"/>
              <a:buNone/>
            </a:pPr>
            <a:endParaRPr lang="de-DE" smtClean="0"/>
          </a:p>
        </p:txBody>
      </p:sp>
      <p:sp>
        <p:nvSpPr>
          <p:cNvPr id="2150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150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1510" name="Rectangle 8"/>
          <p:cNvSpPr>
            <a:spLocks noChangeArrowheads="1"/>
          </p:cNvSpPr>
          <p:nvPr/>
        </p:nvSpPr>
        <p:spPr bwMode="auto">
          <a:xfrm>
            <a:off x="0" y="523875"/>
            <a:ext cx="9144000" cy="457200"/>
          </a:xfrm>
          <a:prstGeom prst="rect">
            <a:avLst/>
          </a:prstGeom>
          <a:noFill/>
          <a:ln w="9525">
            <a:noFill/>
            <a:miter lim="800000"/>
            <a:headEnd/>
            <a:tailEnd/>
          </a:ln>
        </p:spPr>
        <p:txBody>
          <a:bodyPr wrap="none" anchor="ctr">
            <a:spAutoFit/>
          </a:bodyPr>
          <a:lstStyle/>
          <a:p>
            <a:pPr eaLnBrk="0" hangingPunct="0"/>
            <a:r>
              <a:rPr lang="de-DE" sz="1200" b="1">
                <a:solidFill>
                  <a:srgbClr val="FF0000"/>
                </a:solidFill>
                <a:ea typeface="Calibri" pitchFamily="34" charset="0"/>
                <a:cs typeface="Times New Roman" pitchFamily="18" charset="0"/>
              </a:rPr>
              <a:t> </a:t>
            </a:r>
            <a:r>
              <a:rPr lang="de-DE" sz="1200">
                <a:solidFill>
                  <a:srgbClr val="000000"/>
                </a:solidFill>
                <a:ea typeface="Calibri" pitchFamily="34" charset="0"/>
                <a:cs typeface="Times New Roman" pitchFamily="18" charset="0"/>
              </a:rPr>
              <a:t> </a:t>
            </a:r>
            <a:r>
              <a:rPr lang="de-DE" sz="900">
                <a:ea typeface="Calibri" pitchFamily="34" charset="0"/>
                <a:cs typeface="Times New Roman" pitchFamily="18" charset="0"/>
              </a:rPr>
              <a:t> </a:t>
            </a:r>
            <a:endParaRPr lang="de-DE">
              <a:ea typeface="Calibri" pitchFamily="34" charset="0"/>
              <a:cs typeface="Times New Roman" pitchFamily="18" charset="0"/>
            </a:endParaRPr>
          </a:p>
        </p:txBody>
      </p:sp>
      <p:sp>
        <p:nvSpPr>
          <p:cNvPr id="21511" name="Rectangle 12"/>
          <p:cNvSpPr>
            <a:spLocks noChangeArrowheads="1"/>
          </p:cNvSpPr>
          <p:nvPr/>
        </p:nvSpPr>
        <p:spPr bwMode="auto">
          <a:xfrm>
            <a:off x="0" y="209550"/>
            <a:ext cx="220663" cy="276225"/>
          </a:xfrm>
          <a:prstGeom prst="rect">
            <a:avLst/>
          </a:prstGeom>
          <a:noFill/>
          <a:ln w="9525">
            <a:noFill/>
            <a:miter lim="800000"/>
            <a:headEnd/>
            <a:tailEnd/>
          </a:ln>
        </p:spPr>
        <p:txBody>
          <a:bodyPr wrap="none" anchor="ctr">
            <a:spAutoFit/>
          </a:bodyPr>
          <a:lstStyle/>
          <a:p>
            <a:pPr eaLnBrk="0" hangingPunct="0"/>
            <a:r>
              <a:rPr lang="de-DE" sz="1200">
                <a:latin typeface="Calibri" pitchFamily="34" charset="0"/>
                <a:cs typeface="Times New Roman" pitchFamily="18" charset="0"/>
              </a:rPr>
              <a:t> </a:t>
            </a:r>
            <a:endParaRPr lang="de-DE"/>
          </a:p>
        </p:txBody>
      </p:sp>
      <p:sp>
        <p:nvSpPr>
          <p:cNvPr id="2151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1513"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1514" name="Picture 1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75" y="3500438"/>
            <a:ext cx="2024063" cy="357187"/>
          </a:xfrm>
          <a:prstGeom prst="rect">
            <a:avLst/>
          </a:prstGeom>
          <a:noFill/>
          <a:ln w="9525">
            <a:noFill/>
            <a:miter lim="800000"/>
            <a:headEnd/>
            <a:tailEnd/>
          </a:ln>
        </p:spPr>
      </p:pic>
      <p:sp>
        <p:nvSpPr>
          <p:cNvPr id="2151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1516" name="Picture 2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63" y="3000375"/>
            <a:ext cx="1571625" cy="358775"/>
          </a:xfrm>
          <a:prstGeom prst="rect">
            <a:avLst/>
          </a:prstGeom>
          <a:noFill/>
          <a:ln w="9525">
            <a:noFill/>
            <a:miter lim="800000"/>
            <a:headEnd/>
            <a:tailEnd/>
          </a:ln>
        </p:spPr>
      </p:pic>
      <p:sp>
        <p:nvSpPr>
          <p:cNvPr id="21517"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1518" name="Picture 2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86125" y="4572000"/>
            <a:ext cx="1562100" cy="357188"/>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algn="ctr" eaLnBrk="1" hangingPunct="1"/>
            <a:r>
              <a:rPr lang="de-DE" smtClean="0"/>
              <a:t>Dominante Strategie</a:t>
            </a:r>
          </a:p>
        </p:txBody>
      </p:sp>
      <p:sp>
        <p:nvSpPr>
          <p:cNvPr id="22531" name="Inhaltsplatzhalter 2"/>
          <p:cNvSpPr>
            <a:spLocks noGrp="1"/>
          </p:cNvSpPr>
          <p:nvPr>
            <p:ph idx="1"/>
          </p:nvPr>
        </p:nvSpPr>
        <p:spPr/>
        <p:txBody>
          <a:bodyPr/>
          <a:lstStyle/>
          <a:p>
            <a:pPr eaLnBrk="1" hangingPunct="1">
              <a:buFont typeface="Georgia" pitchFamily="18" charset="0"/>
              <a:buNone/>
            </a:pPr>
            <a:r>
              <a:rPr lang="de-DE" u="sng" smtClean="0"/>
              <a:t>Schlußfolgerung:</a:t>
            </a:r>
          </a:p>
          <a:p>
            <a:pPr algn="just" eaLnBrk="1" hangingPunct="1">
              <a:buFont typeface="Georgia" pitchFamily="18" charset="0"/>
              <a:buNone/>
            </a:pPr>
            <a:r>
              <a:rPr lang="de-DE" smtClean="0"/>
              <a:t>	In diesem Fall ist deutlich erkennbar, dass es sinnvoll ist, sein Gebot in der Höhe seiner wahren Zahlungsbereitschaft abzugeben. Der Bieter  kann durch ein Gebot unterhalb seiner Wertschätzung sein Risiko, einen zu hohen Zuschlagspreis zahlen zu müssen, nicht mindern, der Zweitpreis  bleibt konstant.</a:t>
            </a:r>
          </a:p>
          <a:p>
            <a:pPr eaLnBrk="1" hangingPunct="1">
              <a:buFont typeface="Georgia" pitchFamily="18" charset="0"/>
              <a:buNone/>
            </a:pPr>
            <a:endParaRPr lang="de-DE" u="sng" smtClean="0"/>
          </a:p>
          <a:p>
            <a:pPr eaLnBrk="1" hangingPunct="1">
              <a:buFont typeface="Georgia" pitchFamily="18" charset="0"/>
              <a:buNone/>
            </a:pPr>
            <a:endParaRPr lang="de-DE" smtClean="0"/>
          </a:p>
        </p:txBody>
      </p:sp>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algn="ctr" eaLnBrk="1" hangingPunct="1"/>
            <a:r>
              <a:rPr lang="de-DE" smtClean="0"/>
              <a:t>Dominante Strategie</a:t>
            </a:r>
          </a:p>
        </p:txBody>
      </p:sp>
      <p:sp>
        <p:nvSpPr>
          <p:cNvPr id="23555" name="Inhaltsplatzhalter 2"/>
          <p:cNvSpPr>
            <a:spLocks noGrp="1"/>
          </p:cNvSpPr>
          <p:nvPr>
            <p:ph idx="1"/>
          </p:nvPr>
        </p:nvSpPr>
        <p:spPr/>
        <p:txBody>
          <a:bodyPr/>
          <a:lstStyle/>
          <a:p>
            <a:pPr eaLnBrk="1" hangingPunct="1">
              <a:buFont typeface="Georgia" pitchFamily="18" charset="0"/>
              <a:buNone/>
            </a:pPr>
            <a:r>
              <a:rPr lang="de-DE" dirty="0" smtClean="0"/>
              <a:t>	</a:t>
            </a:r>
            <a:r>
              <a:rPr lang="de-DE" sz="2400" b="1" u="sng" dirty="0" smtClean="0"/>
              <a:t>2. Fall</a:t>
            </a:r>
          </a:p>
          <a:p>
            <a:pPr eaLnBrk="1" hangingPunct="1">
              <a:buFont typeface="Georgia" pitchFamily="18" charset="0"/>
              <a:buNone/>
            </a:pPr>
            <a:r>
              <a:rPr lang="de-DE" dirty="0" smtClean="0"/>
              <a:t>	</a:t>
            </a:r>
            <a:r>
              <a:rPr lang="de-DE" sz="2000" dirty="0" smtClean="0"/>
              <a:t>Die wahre Zahlungsbereitschaft des Bieters i ist kleiner als das Höchstgebot der anderen Bieter, d.h.:</a:t>
            </a:r>
          </a:p>
          <a:p>
            <a:pPr eaLnBrk="1" hangingPunct="1">
              <a:buFont typeface="Georgia" pitchFamily="18" charset="0"/>
              <a:buNone/>
            </a:pPr>
            <a:endParaRPr lang="de-DE" sz="2000" dirty="0" smtClean="0"/>
          </a:p>
          <a:p>
            <a:pPr eaLnBrk="1" hangingPunct="1">
              <a:buFont typeface="Georgia" pitchFamily="18" charset="0"/>
              <a:buNone/>
            </a:pPr>
            <a:endParaRPr lang="de-DE" sz="2000" dirty="0" smtClean="0"/>
          </a:p>
          <a:p>
            <a:pPr eaLnBrk="1" hangingPunct="1">
              <a:buFont typeface="Georgia" pitchFamily="18" charset="0"/>
              <a:buNone/>
            </a:pPr>
            <a:r>
              <a:rPr lang="de-DE" sz="2000" dirty="0" smtClean="0"/>
              <a:t>	Für: </a:t>
            </a:r>
          </a:p>
          <a:p>
            <a:pPr eaLnBrk="1" hangingPunct="1">
              <a:buFont typeface="Georgia" pitchFamily="18" charset="0"/>
              <a:buNone/>
            </a:pPr>
            <a:endParaRPr lang="de-DE" sz="2000" dirty="0" smtClean="0"/>
          </a:p>
          <a:p>
            <a:pPr eaLnBrk="1" hangingPunct="1">
              <a:buFont typeface="Georgia" pitchFamily="18" charset="0"/>
              <a:buNone/>
            </a:pPr>
            <a:endParaRPr lang="de-DE" sz="2000" dirty="0" smtClean="0"/>
          </a:p>
          <a:p>
            <a:pPr algn="just" eaLnBrk="1" hangingPunct="1">
              <a:buFont typeface="Georgia" pitchFamily="18" charset="0"/>
              <a:buNone/>
            </a:pPr>
            <a:r>
              <a:rPr lang="de-DE" sz="2000" dirty="0" smtClean="0"/>
              <a:t>	d.h., entspricht das Gebot des Bieters i der Höhe seiner Wertschätzung oder ist es kleiner, so erhält der Bieter keinen Zuschlag, da                       ist.  Und daher auch den Nutzen 0.</a:t>
            </a:r>
          </a:p>
          <a:p>
            <a:pPr eaLnBrk="1" hangingPunct="1">
              <a:buFont typeface="Georgia" pitchFamily="18" charset="0"/>
              <a:buNone/>
            </a:pPr>
            <a:endParaRPr lang="de-DE" dirty="0" smtClean="0"/>
          </a:p>
        </p:txBody>
      </p:sp>
      <p:sp>
        <p:nvSpPr>
          <p:cNvPr id="2355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3557"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13" y="3643313"/>
            <a:ext cx="1071562" cy="366712"/>
          </a:xfrm>
          <a:prstGeom prst="rect">
            <a:avLst/>
          </a:prstGeom>
          <a:noFill/>
          <a:ln w="9525">
            <a:noFill/>
            <a:miter lim="800000"/>
            <a:headEnd/>
            <a:tailEnd/>
          </a:ln>
        </p:spPr>
      </p:pic>
      <p:sp>
        <p:nvSpPr>
          <p:cNvPr id="23558" name="Rectangle 6"/>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355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3560"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75" y="4286250"/>
            <a:ext cx="3157538" cy="785813"/>
          </a:xfrm>
          <a:prstGeom prst="rect">
            <a:avLst/>
          </a:prstGeom>
          <a:noFill/>
          <a:ln w="9525">
            <a:noFill/>
            <a:miter lim="800000"/>
            <a:headEnd/>
            <a:tailEnd/>
          </a:ln>
        </p:spPr>
      </p:pic>
      <p:sp>
        <p:nvSpPr>
          <p:cNvPr id="23561" name="Rectangle 9"/>
          <p:cNvSpPr>
            <a:spLocks noChangeArrowheads="1"/>
          </p:cNvSpPr>
          <p:nvPr/>
        </p:nvSpPr>
        <p:spPr bwMode="auto">
          <a:xfrm>
            <a:off x="0" y="98107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356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3563"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313" y="5857875"/>
            <a:ext cx="1143000" cy="385763"/>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DE" dirty="0" smtClean="0"/>
              <a:t>Was ist eine AUKTION?</a:t>
            </a:r>
          </a:p>
        </p:txBody>
      </p:sp>
      <p:sp>
        <p:nvSpPr>
          <p:cNvPr id="6147" name="Inhaltsplatzhalter 2"/>
          <p:cNvSpPr>
            <a:spLocks noGrp="1"/>
          </p:cNvSpPr>
          <p:nvPr>
            <p:ph idx="1"/>
          </p:nvPr>
        </p:nvSpPr>
        <p:spPr/>
        <p:txBody>
          <a:bodyPr/>
          <a:lstStyle/>
          <a:p>
            <a:pPr eaLnBrk="1" hangingPunct="1"/>
            <a:endParaRPr lang="de-DE" dirty="0" smtClean="0"/>
          </a:p>
          <a:p>
            <a:pPr eaLnBrk="1" hangingPunct="1"/>
            <a:r>
              <a:rPr lang="de-DE" dirty="0" smtClean="0"/>
              <a:t>Markt-Institution mit einem expliziten System von Regeln</a:t>
            </a:r>
          </a:p>
          <a:p>
            <a:pPr eaLnBrk="1" hangingPunct="1"/>
            <a:r>
              <a:rPr lang="de-DE" dirty="0" smtClean="0"/>
              <a:t>die Ressourcenallokation und die Preise werden auf der Grundlage von Geboten der Marktteilnehmer bestimmt </a:t>
            </a:r>
          </a:p>
          <a:p>
            <a:pPr eaLnBrk="1" hangingPunct="1"/>
            <a:r>
              <a:rPr lang="de-DE" u="sng" dirty="0" smtClean="0"/>
              <a:t>Preisverhandlung die eine hohe ökonomische Effizienz erzielt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2000"/>
                                        <p:tgtEl>
                                          <p:spTgt spid="614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2000"/>
                                        <p:tgtEl>
                                          <p:spTgt spid="614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fade">
                                      <p:cBhvr>
                                        <p:cTn id="13"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algn="ctr"/>
            <a:r>
              <a:rPr lang="de-DE" smtClean="0"/>
              <a:t>Dominante Strategie</a:t>
            </a:r>
          </a:p>
        </p:txBody>
      </p:sp>
      <p:sp>
        <p:nvSpPr>
          <p:cNvPr id="24579" name="Inhaltsplatzhalter 2"/>
          <p:cNvSpPr>
            <a:spLocks noGrp="1"/>
          </p:cNvSpPr>
          <p:nvPr>
            <p:ph idx="1"/>
          </p:nvPr>
        </p:nvSpPr>
        <p:spPr/>
        <p:txBody>
          <a:bodyPr/>
          <a:lstStyle/>
          <a:p>
            <a:pPr>
              <a:buFont typeface="Georgia" pitchFamily="18" charset="0"/>
              <a:buNone/>
            </a:pPr>
            <a:r>
              <a:rPr lang="de-DE" sz="2000" smtClean="0"/>
              <a:t>	Für                   gilt:</a:t>
            </a:r>
          </a:p>
          <a:p>
            <a:pPr>
              <a:buFont typeface="Georgia" pitchFamily="18" charset="0"/>
              <a:buNone/>
            </a:pPr>
            <a:r>
              <a:rPr lang="de-DE" sz="2000" smtClean="0"/>
              <a:t>	</a:t>
            </a:r>
          </a:p>
          <a:p>
            <a:pPr>
              <a:buFont typeface="Georgia" pitchFamily="18" charset="0"/>
              <a:buNone/>
            </a:pPr>
            <a:r>
              <a:rPr lang="de-DE" sz="2000" smtClean="0"/>
              <a:t>	Falls sein Gebot immer noch unter dem Höchstgebot der anderen Bieter liegt,</a:t>
            </a:r>
          </a:p>
          <a:p>
            <a:pPr>
              <a:buFont typeface="Georgia" pitchFamily="18" charset="0"/>
              <a:buNone/>
            </a:pPr>
            <a:endParaRPr lang="de-DE" sz="2000" smtClean="0"/>
          </a:p>
          <a:p>
            <a:pPr>
              <a:buFont typeface="Georgia" pitchFamily="18" charset="0"/>
              <a:buNone/>
            </a:pPr>
            <a:r>
              <a:rPr lang="de-DE" sz="2000" smtClean="0"/>
              <a:t>	erhält er wieder keinen Zuschlag und sein Nutzen ist 0.</a:t>
            </a:r>
          </a:p>
          <a:p>
            <a:pPr>
              <a:buFont typeface="Georgia" pitchFamily="18" charset="0"/>
              <a:buNone/>
            </a:pPr>
            <a:r>
              <a:rPr lang="de-DE" sz="2000" smtClean="0"/>
              <a:t>	</a:t>
            </a:r>
          </a:p>
          <a:p>
            <a:pPr>
              <a:buFont typeface="Georgia" pitchFamily="18" charset="0"/>
              <a:buNone/>
            </a:pPr>
            <a:r>
              <a:rPr lang="de-DE" sz="2000" smtClean="0"/>
              <a:t>	Falls sein Gebot jetzt aber größer als das Höchstgebot seiner Mitbieter ist, d.h.</a:t>
            </a:r>
          </a:p>
          <a:p>
            <a:pPr>
              <a:buFont typeface="Georgia" pitchFamily="18" charset="0"/>
              <a:buNone/>
            </a:pPr>
            <a:endParaRPr lang="de-DE" sz="2000" smtClean="0"/>
          </a:p>
          <a:p>
            <a:pPr>
              <a:buFont typeface="Georgia" pitchFamily="18" charset="0"/>
              <a:buNone/>
            </a:pPr>
            <a:r>
              <a:rPr lang="de-DE" sz="2000" smtClean="0"/>
              <a:t>	erhält er den Zuschlag. Sein Nutzen ist aber                                    .</a:t>
            </a:r>
          </a:p>
          <a:p>
            <a:pPr>
              <a:buFont typeface="Georgia" pitchFamily="18" charset="0"/>
              <a:buNone/>
            </a:pPr>
            <a:endParaRPr lang="de-DE" sz="2000" smtClean="0"/>
          </a:p>
          <a:p>
            <a:pPr>
              <a:buFont typeface="Georgia" pitchFamily="18" charset="0"/>
              <a:buNone/>
            </a:pPr>
            <a:endParaRPr lang="de-DE" sz="2000" smtClean="0"/>
          </a:p>
          <a:p>
            <a:pPr>
              <a:buFont typeface="Georgia" pitchFamily="18" charset="0"/>
              <a:buNone/>
            </a:pPr>
            <a:endParaRPr lang="de-DE" sz="2000" smtClean="0"/>
          </a:p>
        </p:txBody>
      </p:sp>
      <p:sp>
        <p:nvSpPr>
          <p:cNvPr id="245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25" y="2286000"/>
            <a:ext cx="714375" cy="320675"/>
          </a:xfrm>
          <a:prstGeom prst="rect">
            <a:avLst/>
          </a:prstGeom>
          <a:noFill/>
          <a:ln w="9525">
            <a:noFill/>
            <a:miter lim="800000"/>
            <a:headEnd/>
            <a:tailEnd/>
          </a:ln>
        </p:spPr>
      </p:pic>
      <p:sp>
        <p:nvSpPr>
          <p:cNvPr id="245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28938" y="3500438"/>
            <a:ext cx="1562100" cy="357187"/>
          </a:xfrm>
          <a:prstGeom prst="rect">
            <a:avLst/>
          </a:prstGeom>
          <a:noFill/>
          <a:ln w="9525">
            <a:noFill/>
            <a:miter lim="800000"/>
            <a:headEnd/>
            <a:tailEnd/>
          </a:ln>
        </p:spPr>
      </p:pic>
      <p:sp>
        <p:nvSpPr>
          <p:cNvPr id="2458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8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13" y="5072063"/>
            <a:ext cx="1357312" cy="309562"/>
          </a:xfrm>
          <a:prstGeom prst="rect">
            <a:avLst/>
          </a:prstGeom>
          <a:noFill/>
          <a:ln w="9525">
            <a:noFill/>
            <a:miter lim="800000"/>
            <a:headEnd/>
            <a:tailEnd/>
          </a:ln>
        </p:spPr>
      </p:pic>
      <p:sp>
        <p:nvSpPr>
          <p:cNvPr id="2458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8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29313" y="5643563"/>
            <a:ext cx="2024062" cy="357187"/>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ctr"/>
            <a:r>
              <a:rPr lang="de-DE" smtClean="0"/>
              <a:t>Dominante Strategie</a:t>
            </a:r>
          </a:p>
        </p:txBody>
      </p:sp>
      <p:sp>
        <p:nvSpPr>
          <p:cNvPr id="25603" name="Inhaltsplatzhalter 2"/>
          <p:cNvSpPr>
            <a:spLocks noGrp="1"/>
          </p:cNvSpPr>
          <p:nvPr>
            <p:ph idx="1"/>
          </p:nvPr>
        </p:nvSpPr>
        <p:spPr/>
        <p:txBody>
          <a:bodyPr/>
          <a:lstStyle/>
          <a:p>
            <a:pPr algn="just">
              <a:buFont typeface="Georgia" pitchFamily="18" charset="0"/>
              <a:buNone/>
            </a:pPr>
            <a:r>
              <a:rPr lang="de-DE" dirty="0" smtClean="0"/>
              <a:t>	In diesem Fall ist immer noch sinnvoll ein Gebot in der Höhe seiner wahren Zahlungsbereitschaft abzugeben. </a:t>
            </a:r>
          </a:p>
          <a:p>
            <a:pPr algn="just">
              <a:buFont typeface="Georgia" pitchFamily="18" charset="0"/>
              <a:buNone/>
            </a:pPr>
            <a:endParaRPr lang="de-DE" dirty="0" smtClean="0"/>
          </a:p>
          <a:p>
            <a:pPr algn="just">
              <a:buFont typeface="Georgia" pitchFamily="18" charset="0"/>
              <a:buNone/>
            </a:pPr>
            <a:r>
              <a:rPr lang="de-DE" dirty="0" smtClean="0"/>
              <a:t>	</a:t>
            </a:r>
            <a:r>
              <a:rPr lang="de-DE" b="1" dirty="0" smtClean="0">
                <a:solidFill>
                  <a:srgbClr val="FF0000"/>
                </a:solidFill>
              </a:rPr>
              <a:t>Die dominante Strategie</a:t>
            </a:r>
            <a:r>
              <a:rPr lang="de-DE" dirty="0" smtClean="0"/>
              <a:t> muss also das </a:t>
            </a:r>
            <a:r>
              <a:rPr lang="de-DE" u="sng" dirty="0" smtClean="0"/>
              <a:t>Gebot in Höhe der wahren Zahlungsbereitschaft </a:t>
            </a:r>
            <a:r>
              <a:rPr lang="de-DE" dirty="0" smtClean="0"/>
              <a:t>sein. Die Abweichungen führen zu Verlusten, man kann nur verlieren, unabhängig vom Verhalten der anderen Auktionsteilnehmer.</a:t>
            </a:r>
          </a:p>
          <a:p>
            <a:endParaRPr lang="de-DE" dirty="0" smtClean="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20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Inhaltsplatzhalter 3" descr="ebay_logo.png"/>
          <p:cNvPicPr>
            <a:picLocks noGrp="1" noChangeAspect="1"/>
          </p:cNvPicPr>
          <p:nvPr>
            <p:ph type="ctrTitle"/>
          </p:nvPr>
        </p:nvPicPr>
        <p:blipFill>
          <a:blip r:embed="rId2"/>
          <a:srcRect/>
          <a:stretch>
            <a:fillRect/>
          </a:stretch>
        </p:blipFill>
        <p:spPr>
          <a:xfrm>
            <a:off x="2805113" y="2130425"/>
            <a:ext cx="3532187" cy="1470025"/>
          </a:xfrm>
          <a:noFill/>
          <a:ln/>
        </p:spPr>
      </p:pic>
      <p:sp>
        <p:nvSpPr>
          <p:cNvPr id="46083" name="Rectangle 3"/>
          <p:cNvSpPr>
            <a:spLocks noGrp="1"/>
          </p:cNvSpPr>
          <p:nvPr>
            <p:ph type="subTitle" idx="1"/>
          </p:nvPr>
        </p:nvSpPr>
        <p:spPr/>
        <p:txBody>
          <a:bodyPr/>
          <a:lstStyle/>
          <a:p>
            <a:pPr marL="109538"/>
            <a:r>
              <a:rPr lang="de-DE" sz="4000" b="1" smtClean="0">
                <a:solidFill>
                  <a:schemeClr val="tx2"/>
                </a:solidFill>
                <a:latin typeface="Trebuchet MS" pitchFamily="34" charset="0"/>
              </a:rPr>
              <a:t>Ebay Zweitpreisauktion</a:t>
            </a:r>
            <a:endParaRPr lang="en-US" sz="4000" b="1" smtClean="0">
              <a:solidFill>
                <a:schemeClr val="tx2"/>
              </a:solidFill>
              <a:latin typeface="Trebuchet MS" pitchFamily="34" charset="0"/>
            </a:endParaRPr>
          </a:p>
        </p:txBody>
      </p:sp>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1143000"/>
            <a:ext cx="8229600" cy="5214938"/>
          </a:xfrm>
        </p:spPr>
        <p:txBody>
          <a:bodyPr/>
          <a:lstStyle/>
          <a:p>
            <a:pPr algn="ctr"/>
            <a:r>
              <a:rPr lang="de-DE" b="1" smtClean="0"/>
              <a:t>Wie sollte man bei                           </a:t>
            </a:r>
            <a:r>
              <a:rPr lang="de-DE" sz="3200" b="1" smtClean="0"/>
              <a:t/>
            </a:r>
            <a:br>
              <a:rPr lang="de-DE" sz="3200" b="1" smtClean="0"/>
            </a:br>
            <a:r>
              <a:rPr lang="de-DE" sz="3200" smtClean="0"/>
              <a:t/>
            </a:r>
            <a:br>
              <a:rPr lang="de-DE" sz="3200" smtClean="0"/>
            </a:br>
            <a:r>
              <a:rPr lang="de-DE" sz="3200" smtClean="0"/>
              <a:t/>
            </a:r>
            <a:br>
              <a:rPr lang="de-DE" sz="3200" smtClean="0"/>
            </a:br>
            <a:r>
              <a:rPr lang="de-DE" sz="3200" smtClean="0"/>
              <a:t/>
            </a:r>
            <a:br>
              <a:rPr lang="de-DE" sz="3200" smtClean="0"/>
            </a:br>
            <a:r>
              <a:rPr lang="de-DE" sz="3200" smtClean="0"/>
              <a:t/>
            </a:r>
            <a:br>
              <a:rPr lang="de-DE" sz="3200" smtClean="0"/>
            </a:br>
            <a:r>
              <a:rPr lang="de-DE" sz="3200" smtClean="0"/>
              <a:t/>
            </a:r>
            <a:br>
              <a:rPr lang="de-DE" sz="3200" smtClean="0"/>
            </a:br>
            <a:r>
              <a:rPr lang="de-DE" sz="3200" smtClean="0"/>
              <a:t/>
            </a:r>
            <a:br>
              <a:rPr lang="de-DE" sz="3200" smtClean="0"/>
            </a:br>
            <a:r>
              <a:rPr lang="de-DE" sz="3200" smtClean="0"/>
              <a:t/>
            </a:r>
            <a:br>
              <a:rPr lang="de-DE" sz="3200" smtClean="0"/>
            </a:br>
            <a:r>
              <a:rPr lang="de-DE" b="1" smtClean="0"/>
              <a:t>bieten?</a:t>
            </a:r>
            <a:r>
              <a:rPr lang="de-DE" sz="3200" smtClean="0"/>
              <a:t/>
            </a:r>
            <a:br>
              <a:rPr lang="de-DE" sz="3200" smtClean="0"/>
            </a:br>
            <a:endParaRPr lang="de-DE" sz="3200" smtClean="0"/>
          </a:p>
        </p:txBody>
      </p:sp>
      <p:pic>
        <p:nvPicPr>
          <p:cNvPr id="26627" name="Inhaltsplatzhalter 3" descr="ebay_logo.png"/>
          <p:cNvPicPr>
            <a:picLocks noGrp="1" noChangeAspect="1"/>
          </p:cNvPicPr>
          <p:nvPr>
            <p:ph idx="1"/>
          </p:nvPr>
        </p:nvPicPr>
        <p:blipFill>
          <a:blip r:embed="rId2"/>
          <a:srcRect/>
          <a:stretch>
            <a:fillRect/>
          </a:stretch>
        </p:blipFill>
        <p:spPr>
          <a:xfrm>
            <a:off x="2143125" y="2643188"/>
            <a:ext cx="4462463" cy="1857375"/>
          </a:xfrm>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57200" y="1143000"/>
            <a:ext cx="8229600" cy="5357813"/>
          </a:xfrm>
        </p:spPr>
        <p:txBody>
          <a:bodyPr/>
          <a:lstStyle/>
          <a:p>
            <a:r>
              <a:rPr lang="de-DE" dirty="0" smtClean="0"/>
              <a:t/>
            </a:r>
            <a:br>
              <a:rPr lang="de-DE" dirty="0" smtClean="0"/>
            </a:br>
            <a:r>
              <a:rPr lang="de-DE" dirty="0" smtClean="0"/>
              <a:t/>
            </a:r>
            <a:br>
              <a:rPr lang="de-DE" dirty="0" smtClean="0"/>
            </a:br>
            <a:r>
              <a:rPr lang="de-DE" dirty="0" smtClean="0"/>
              <a:t>Die </a:t>
            </a:r>
            <a:r>
              <a:rPr lang="de-DE" dirty="0" err="1" smtClean="0"/>
              <a:t>Bietstrategie</a:t>
            </a:r>
            <a:r>
              <a:rPr lang="de-DE" dirty="0" smtClean="0"/>
              <a:t> für Unikate</a:t>
            </a:r>
            <a:br>
              <a:rPr lang="de-DE" dirty="0" smtClean="0"/>
            </a:br>
            <a:r>
              <a:rPr lang="de-DE" dirty="0" smtClean="0"/>
              <a:t/>
            </a:r>
            <a:br>
              <a:rPr lang="de-DE" dirty="0" smtClean="0"/>
            </a:br>
            <a:r>
              <a:rPr lang="de-DE" sz="3200" u="sng" dirty="0" smtClean="0"/>
              <a:t>Beispiel:</a:t>
            </a:r>
            <a:r>
              <a:rPr lang="de-DE" dirty="0" smtClean="0"/>
              <a:t> </a:t>
            </a:r>
            <a:br>
              <a:rPr lang="de-DE" dirty="0" smtClean="0"/>
            </a:br>
            <a:r>
              <a:rPr lang="de-DE" sz="2800" dirty="0" smtClean="0"/>
              <a:t>Versteigert wird der Schuh des berühmten irakischen Journalist, mit dem er nach den ehemaligen amerikanischen Präsidenten Bush geworfen hat. </a:t>
            </a: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p:txBody>
      </p:sp>
      <p:pic>
        <p:nvPicPr>
          <p:cNvPr id="27651" name="Inhaltsplatzhalter 3" descr="iraqshoeman_wideweb__470x332,0.jpg"/>
          <p:cNvPicPr>
            <a:picLocks noGrp="1" noChangeAspect="1"/>
          </p:cNvPicPr>
          <p:nvPr>
            <p:ph idx="1"/>
          </p:nvPr>
        </p:nvPicPr>
        <p:blipFill>
          <a:blip r:embed="rId2"/>
          <a:srcRect/>
          <a:stretch>
            <a:fillRect/>
          </a:stretch>
        </p:blipFill>
        <p:spPr>
          <a:xfrm>
            <a:off x="5643563" y="4643438"/>
            <a:ext cx="2413000" cy="1704975"/>
          </a:xfr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p:cNvSpPr>
          <p:nvPr>
            <p:ph type="ctrTitle"/>
          </p:nvPr>
        </p:nvSpPr>
        <p:spPr>
          <a:xfrm>
            <a:off x="714348" y="1500174"/>
            <a:ext cx="7772400" cy="1470025"/>
          </a:xfrm>
        </p:spPr>
        <p:txBody>
          <a:bodyPr/>
          <a:lstStyle/>
          <a:p>
            <a:pPr algn="ctr"/>
            <a:r>
              <a:rPr lang="de-DE" sz="6000" dirty="0" smtClean="0"/>
              <a:t>Wie viel ist uns dieses Unikat wert?</a:t>
            </a:r>
            <a:r>
              <a:rPr lang="en-US" sz="3600" dirty="0" smtClean="0"/>
              <a:t> </a:t>
            </a:r>
          </a:p>
        </p:txBody>
      </p:sp>
      <p:sp>
        <p:nvSpPr>
          <p:cNvPr id="48133" name="Rectangle 5"/>
          <p:cNvSpPr>
            <a:spLocks noGrp="1"/>
          </p:cNvSpPr>
          <p:nvPr>
            <p:ph type="subTitle" idx="1"/>
          </p:nvPr>
        </p:nvSpPr>
        <p:spPr>
          <a:xfrm>
            <a:off x="1214414" y="3214686"/>
            <a:ext cx="6400800" cy="1752600"/>
          </a:xfrm>
        </p:spPr>
        <p:txBody>
          <a:bodyPr/>
          <a:lstStyle/>
          <a:p>
            <a:pPr marL="109538"/>
            <a:r>
              <a:rPr lang="de-DE" sz="8000" dirty="0" smtClean="0">
                <a:solidFill>
                  <a:schemeClr val="tx2"/>
                </a:solidFill>
                <a:latin typeface="+mj-lt"/>
              </a:rPr>
              <a:t>10 000 €!</a:t>
            </a:r>
            <a:endParaRPr lang="en-US" sz="8000" dirty="0" smtClean="0">
              <a:solidFill>
                <a:schemeClr val="tx2"/>
              </a:solidFill>
              <a:latin typeface="+mj-lt"/>
            </a:endParaRPr>
          </a:p>
        </p:txBody>
      </p:sp>
      <p:sp>
        <p:nvSpPr>
          <p:cNvPr id="6" name="Textfeld 5"/>
          <p:cNvSpPr txBox="1"/>
          <p:nvPr/>
        </p:nvSpPr>
        <p:spPr>
          <a:xfrm>
            <a:off x="785786" y="4786322"/>
            <a:ext cx="7072362" cy="1446550"/>
          </a:xfrm>
          <a:prstGeom prst="rect">
            <a:avLst/>
          </a:prstGeom>
          <a:noFill/>
        </p:spPr>
        <p:txBody>
          <a:bodyPr wrap="square" rtlCol="0">
            <a:spAutoFit/>
          </a:bodyPr>
          <a:lstStyle/>
          <a:p>
            <a:pPr algn="ctr"/>
            <a:r>
              <a:rPr lang="de-DE" sz="8800" b="1" dirty="0" smtClean="0">
                <a:solidFill>
                  <a:srgbClr val="FF0000"/>
                </a:solidFill>
                <a:latin typeface="+mj-lt"/>
              </a:rPr>
              <a:t>10 002 €</a:t>
            </a:r>
            <a:endParaRPr lang="de-DE" sz="8800" b="1" dirty="0">
              <a:solidFill>
                <a:srgbClr val="FF0000"/>
              </a:solidFill>
              <a:latin typeface="+mj-lt"/>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20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3">
                                            <p:txEl>
                                              <p:pRg st="0" end="0"/>
                                            </p:txEl>
                                          </p:spTgt>
                                        </p:tgtEl>
                                        <p:attrNameLst>
                                          <p:attrName>style.visibility</p:attrName>
                                        </p:attrNameLst>
                                      </p:cBhvr>
                                      <p:to>
                                        <p:strVal val="visible"/>
                                      </p:to>
                                    </p:set>
                                    <p:animEffect transition="in" filter="fade">
                                      <p:cBhvr>
                                        <p:cTn id="12" dur="2000"/>
                                        <p:tgtEl>
                                          <p:spTgt spid="481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p:cNvSpPr>
          <p:nvPr>
            <p:ph type="ctrTitle"/>
          </p:nvPr>
        </p:nvSpPr>
        <p:spPr>
          <a:xfrm>
            <a:off x="755650" y="1628775"/>
            <a:ext cx="7772400" cy="1470025"/>
          </a:xfrm>
        </p:spPr>
        <p:txBody>
          <a:bodyPr/>
          <a:lstStyle/>
          <a:p>
            <a:pPr algn="ctr"/>
            <a:r>
              <a:rPr lang="de-DE" sz="4800" dirty="0" smtClean="0"/>
              <a:t>Sie wurden überboten!</a:t>
            </a:r>
            <a:endParaRPr lang="en-US" sz="4800" dirty="0" smtClean="0"/>
          </a:p>
        </p:txBody>
      </p:sp>
      <p:sp>
        <p:nvSpPr>
          <p:cNvPr id="52229" name="Rectangle 5"/>
          <p:cNvSpPr>
            <a:spLocks noGrp="1"/>
          </p:cNvSpPr>
          <p:nvPr>
            <p:ph type="subTitle" idx="1"/>
          </p:nvPr>
        </p:nvSpPr>
        <p:spPr>
          <a:xfrm>
            <a:off x="1331913" y="4076700"/>
            <a:ext cx="6400800" cy="1752600"/>
          </a:xfrm>
        </p:spPr>
        <p:txBody>
          <a:bodyPr/>
          <a:lstStyle/>
          <a:p>
            <a:pPr marL="109538">
              <a:lnSpc>
                <a:spcPct val="80000"/>
              </a:lnSpc>
            </a:pPr>
            <a:endParaRPr lang="de-DE" sz="4000" b="1" dirty="0" smtClean="0">
              <a:solidFill>
                <a:schemeClr val="tx2"/>
              </a:solidFill>
              <a:latin typeface="Trebuchet MS" pitchFamily="34" charset="0"/>
            </a:endParaRPr>
          </a:p>
          <a:p>
            <a:pPr marL="109538">
              <a:lnSpc>
                <a:spcPct val="80000"/>
              </a:lnSpc>
            </a:pPr>
            <a:r>
              <a:rPr lang="de-DE" sz="4000" b="1" dirty="0" smtClean="0">
                <a:solidFill>
                  <a:schemeClr val="tx2"/>
                </a:solidFill>
                <a:latin typeface="Trebuchet MS" pitchFamily="34" charset="0"/>
              </a:rPr>
              <a:t>Wie konnte das passieren?</a:t>
            </a:r>
            <a:r>
              <a:rPr lang="en-US" sz="4000" b="1" dirty="0" smtClean="0">
                <a:solidFill>
                  <a:schemeClr val="tx2"/>
                </a:solidFill>
                <a:latin typeface="Trebuchet MS" pitchFamily="34" charset="0"/>
              </a:rPr>
              <a:t> </a:t>
            </a:r>
          </a:p>
        </p:txBody>
      </p:sp>
      <p:pic>
        <p:nvPicPr>
          <p:cNvPr id="52230" name="Picture 6"/>
          <p:cNvPicPr>
            <a:picLocks noChangeAspect="1" noChangeArrowheads="1"/>
          </p:cNvPicPr>
          <p:nvPr/>
        </p:nvPicPr>
        <p:blipFill>
          <a:blip r:embed="rId2"/>
          <a:srcRect/>
          <a:stretch>
            <a:fillRect/>
          </a:stretch>
        </p:blipFill>
        <p:spPr bwMode="auto">
          <a:xfrm>
            <a:off x="3348038" y="3068638"/>
            <a:ext cx="2519362" cy="1171575"/>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9">
                                            <p:txEl>
                                              <p:pRg st="1" end="1"/>
                                            </p:txEl>
                                          </p:spTgt>
                                        </p:tgtEl>
                                        <p:attrNameLst>
                                          <p:attrName>style.visibility</p:attrName>
                                        </p:attrNameLst>
                                      </p:cBhvr>
                                      <p:to>
                                        <p:strVal val="visible"/>
                                      </p:to>
                                    </p:set>
                                    <p:animEffect transition="in" filter="fade">
                                      <p:cBhvr>
                                        <p:cTn id="7" dur="2000"/>
                                        <p:tgtEl>
                                          <p:spTgt spid="52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p:cNvSpPr>
          <p:nvPr>
            <p:ph type="ctrTitle"/>
          </p:nvPr>
        </p:nvSpPr>
        <p:spPr>
          <a:xfrm>
            <a:off x="684213" y="1341438"/>
            <a:ext cx="7772400" cy="1470025"/>
          </a:xfrm>
        </p:spPr>
        <p:txBody>
          <a:bodyPr/>
          <a:lstStyle/>
          <a:p>
            <a:pPr algn="ctr"/>
            <a:r>
              <a:rPr lang="de-DE" sz="4800" dirty="0" smtClean="0"/>
              <a:t>Wer ist </a:t>
            </a:r>
            <a:r>
              <a:rPr lang="de-DE" sz="4800" dirty="0" err="1" smtClean="0"/>
              <a:t>Sniper</a:t>
            </a:r>
            <a:r>
              <a:rPr lang="de-DE" sz="4800" dirty="0" smtClean="0"/>
              <a:t>?</a:t>
            </a:r>
            <a:endParaRPr lang="en-US" sz="4800" dirty="0" smtClean="0"/>
          </a:p>
        </p:txBody>
      </p:sp>
      <p:graphicFrame>
        <p:nvGraphicFramePr>
          <p:cNvPr id="54277" name="Object 5"/>
          <p:cNvGraphicFramePr>
            <a:graphicFrameLocks noChangeAspect="1"/>
          </p:cNvGraphicFramePr>
          <p:nvPr>
            <p:ph type="subTitle" idx="1"/>
          </p:nvPr>
        </p:nvGraphicFramePr>
        <p:xfrm>
          <a:off x="3419475" y="2781300"/>
          <a:ext cx="2297113" cy="2782888"/>
        </p:xfrm>
        <a:graphic>
          <a:graphicData uri="http://schemas.openxmlformats.org/presentationml/2006/ole">
            <p:oleObj spid="_x0000_s54277" name="Photo Editor Photo" r:id="rId3" imgW="5028571" imgH="6095238" progId="">
              <p:embed/>
            </p:oleObj>
          </a:graphicData>
        </a:graphic>
      </p:graphicFrame>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8"/>
          <p:cNvSpPr>
            <a:spLocks noGrp="1"/>
          </p:cNvSpPr>
          <p:nvPr>
            <p:ph type="title"/>
          </p:nvPr>
        </p:nvSpPr>
        <p:spPr/>
        <p:txBody>
          <a:bodyPr/>
          <a:lstStyle/>
          <a:p>
            <a:endParaRPr lang="en-US" smtClean="0"/>
          </a:p>
        </p:txBody>
      </p:sp>
      <p:graphicFrame>
        <p:nvGraphicFramePr>
          <p:cNvPr id="56327" name="Object 7"/>
          <p:cNvGraphicFramePr>
            <a:graphicFrameLocks noChangeAspect="1"/>
          </p:cNvGraphicFramePr>
          <p:nvPr>
            <p:ph idx="1"/>
          </p:nvPr>
        </p:nvGraphicFramePr>
        <p:xfrm>
          <a:off x="539750" y="620713"/>
          <a:ext cx="8135938" cy="6102350"/>
        </p:xfrm>
        <a:graphic>
          <a:graphicData uri="http://schemas.openxmlformats.org/presentationml/2006/ole">
            <p:oleObj spid="_x0000_s56327" name="Photo Editor Photo" r:id="rId3" imgW="6095238" imgH="4571429" progId="">
              <p:embed/>
            </p:oleObj>
          </a:graphicData>
        </a:graphic>
      </p:graphicFrame>
    </p:spTree>
  </p:cSld>
  <p:clrMapOvr>
    <a:masterClrMapping/>
  </p:clrMapOvr>
  <p:transition>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algn="ctr"/>
            <a:r>
              <a:rPr lang="de-DE" smtClean="0"/>
              <a:t>Die Bietstrategie für 2 oder mehrere Artikel</a:t>
            </a:r>
          </a:p>
        </p:txBody>
      </p:sp>
      <p:sp>
        <p:nvSpPr>
          <p:cNvPr id="28675" name="Inhaltsplatzhalter 2"/>
          <p:cNvSpPr>
            <a:spLocks noGrp="1"/>
          </p:cNvSpPr>
          <p:nvPr>
            <p:ph idx="1"/>
          </p:nvPr>
        </p:nvSpPr>
        <p:spPr/>
        <p:txBody>
          <a:bodyPr/>
          <a:lstStyle/>
          <a:p>
            <a:r>
              <a:rPr lang="de-DE" dirty="0" smtClean="0"/>
              <a:t>angenommen, es gäbe zwei genau gleiche Artikeln, die in Abstand von zehn Minuten versteigert werden</a:t>
            </a:r>
          </a:p>
          <a:p>
            <a:pPr>
              <a:buFont typeface="Georgia" pitchFamily="18" charset="0"/>
              <a:buNone/>
            </a:pPr>
            <a:endParaRPr lang="de-DE" dirty="0" smtClean="0"/>
          </a:p>
          <a:p>
            <a:r>
              <a:rPr lang="de-DE" dirty="0" smtClean="0"/>
              <a:t>die Gebote seien völlig unabhängig voneinander</a:t>
            </a:r>
          </a:p>
          <a:p>
            <a:endParaRPr lang="de-DE" dirty="0" smtClean="0"/>
          </a:p>
          <a:p>
            <a:r>
              <a:rPr lang="de-DE" dirty="0" smtClean="0"/>
              <a:t>es sei gleichwahrscheinlich, welche der beiden Auktionen letztlich den höheren Preis hat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20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2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de-DE" smtClean="0"/>
              <a:t>HAUPTZIEL der Auktion</a:t>
            </a:r>
          </a:p>
        </p:txBody>
      </p:sp>
      <p:sp>
        <p:nvSpPr>
          <p:cNvPr id="7171" name="Inhaltsplatzhalter 2"/>
          <p:cNvSpPr>
            <a:spLocks noGrp="1"/>
          </p:cNvSpPr>
          <p:nvPr>
            <p:ph idx="1"/>
          </p:nvPr>
        </p:nvSpPr>
        <p:spPr/>
        <p:txBody>
          <a:bodyPr/>
          <a:lstStyle/>
          <a:p>
            <a:pPr eaLnBrk="1" hangingPunct="1"/>
            <a:endParaRPr lang="de-DE" dirty="0" smtClean="0"/>
          </a:p>
          <a:p>
            <a:pPr eaLnBrk="1" hangingPunct="1"/>
            <a:endParaRPr lang="de-DE" dirty="0" smtClean="0"/>
          </a:p>
          <a:p>
            <a:pPr eaLnBrk="1" hangingPunct="1"/>
            <a:endParaRPr lang="de-DE" dirty="0" smtClean="0"/>
          </a:p>
          <a:p>
            <a:pPr eaLnBrk="1" hangingPunct="1"/>
            <a:r>
              <a:rPr lang="de-DE" dirty="0" smtClean="0"/>
              <a:t>den wahren Preis / Wert eines Gutes, der unbekannt ist, herauszufinden</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2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2"/>
          <p:cNvSpPr>
            <a:spLocks noGrp="1"/>
          </p:cNvSpPr>
          <p:nvPr>
            <p:ph idx="1"/>
          </p:nvPr>
        </p:nvSpPr>
        <p:spPr>
          <a:xfrm>
            <a:off x="457200" y="1143000"/>
            <a:ext cx="8229600" cy="5430838"/>
          </a:xfrm>
        </p:spPr>
        <p:txBody>
          <a:bodyPr/>
          <a:lstStyle/>
          <a:p>
            <a:endParaRPr lang="de-DE" sz="2000" b="1" dirty="0" smtClean="0"/>
          </a:p>
          <a:p>
            <a:endParaRPr lang="de-DE" sz="2000" b="1" dirty="0" smtClean="0"/>
          </a:p>
          <a:p>
            <a:r>
              <a:rPr lang="de-DE" sz="2000" b="1" dirty="0" err="1" smtClean="0"/>
              <a:t>Bietstrategie</a:t>
            </a:r>
            <a:r>
              <a:rPr lang="de-DE" sz="2000" b="1" dirty="0" smtClean="0"/>
              <a:t> </a:t>
            </a:r>
            <a:r>
              <a:rPr lang="de-DE" sz="2400" b="1" dirty="0" smtClean="0"/>
              <a:t>1</a:t>
            </a:r>
            <a:r>
              <a:rPr lang="de-DE" sz="2000" b="1" dirty="0" smtClean="0"/>
              <a:t>:</a:t>
            </a:r>
            <a:endParaRPr lang="de-DE" sz="2000" dirty="0" smtClean="0"/>
          </a:p>
          <a:p>
            <a:pPr>
              <a:buFont typeface="Georgia" pitchFamily="18" charset="0"/>
              <a:buNone/>
            </a:pPr>
            <a:r>
              <a:rPr lang="de-DE" sz="2000" dirty="0" smtClean="0"/>
              <a:t>	Thomas bietet von Anfang an seine eigene Wertschätzung, er wählt also kein bindendes Limit.</a:t>
            </a:r>
          </a:p>
          <a:p>
            <a:pPr>
              <a:buFont typeface="Georgia" pitchFamily="18" charset="0"/>
              <a:buNone/>
            </a:pPr>
            <a:endParaRPr lang="de-DE" sz="2000" dirty="0" smtClean="0"/>
          </a:p>
          <a:p>
            <a:r>
              <a:rPr lang="de-DE" sz="2000" b="1" dirty="0" err="1" smtClean="0"/>
              <a:t>Bietstrategie</a:t>
            </a:r>
            <a:r>
              <a:rPr lang="de-DE" sz="2000" b="1" dirty="0" smtClean="0"/>
              <a:t> </a:t>
            </a:r>
            <a:r>
              <a:rPr lang="de-DE" sz="2400" b="1" dirty="0" smtClean="0"/>
              <a:t>2</a:t>
            </a:r>
            <a:r>
              <a:rPr lang="de-DE" sz="2000" b="1" dirty="0" smtClean="0"/>
              <a:t>:</a:t>
            </a:r>
            <a:endParaRPr lang="de-DE" sz="2000" dirty="0" smtClean="0"/>
          </a:p>
          <a:p>
            <a:pPr>
              <a:buFont typeface="Georgia" pitchFamily="18" charset="0"/>
              <a:buNone/>
            </a:pPr>
            <a:r>
              <a:rPr lang="de-DE" sz="2000" dirty="0" smtClean="0"/>
              <a:t>	Er limitiert zunächst niedriger; falls er das Gut in der ersten Auktion nicht gewinnt, erhöht er sein Gebot in der zweiten Auktion auf seine wahre Wertschätzung, mit dem er das Gut sicher erwirbt. </a:t>
            </a:r>
          </a:p>
          <a:p>
            <a:pPr>
              <a:buFont typeface="Georgia" pitchFamily="18" charset="0"/>
              <a:buNone/>
            </a:pPr>
            <a:endParaRPr lang="de-DE" sz="2000" dirty="0" smtClean="0"/>
          </a:p>
          <a:p>
            <a:pPr>
              <a:buFont typeface="Georgia" pitchFamily="18" charset="0"/>
              <a:buNone/>
            </a:pPr>
            <a:r>
              <a:rPr lang="de-DE" sz="2000" dirty="0" smtClean="0"/>
              <a:t>	Die beiden Auktionen werden in folgender Tabelle aufgestellt:</a:t>
            </a:r>
          </a:p>
          <a:p>
            <a:endParaRPr lang="de-DE" sz="2400" dirty="0" smtClean="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animEffect transition="in" filter="fade">
                                      <p:cBhvr>
                                        <p:cTn id="7" dur="2000"/>
                                        <p:tgtEl>
                                          <p:spTgt spid="296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3" end="3"/>
                                            </p:txEl>
                                          </p:spTgt>
                                        </p:tgtEl>
                                        <p:attrNameLst>
                                          <p:attrName>style.visibility</p:attrName>
                                        </p:attrNameLst>
                                      </p:cBhvr>
                                      <p:to>
                                        <p:strVal val="visible"/>
                                      </p:to>
                                    </p:set>
                                    <p:animEffect transition="in" filter="fade">
                                      <p:cBhvr>
                                        <p:cTn id="12" dur="2000"/>
                                        <p:tgtEl>
                                          <p:spTgt spid="296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5" end="5"/>
                                            </p:txEl>
                                          </p:spTgt>
                                        </p:tgtEl>
                                        <p:attrNameLst>
                                          <p:attrName>style.visibility</p:attrName>
                                        </p:attrNameLst>
                                      </p:cBhvr>
                                      <p:to>
                                        <p:strVal val="visible"/>
                                      </p:to>
                                    </p:set>
                                    <p:animEffect transition="in" filter="fade">
                                      <p:cBhvr>
                                        <p:cTn id="17" dur="2000"/>
                                        <p:tgtEl>
                                          <p:spTgt spid="2969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6" end="6"/>
                                            </p:txEl>
                                          </p:spTgt>
                                        </p:tgtEl>
                                        <p:attrNameLst>
                                          <p:attrName>style.visibility</p:attrName>
                                        </p:attrNameLst>
                                      </p:cBhvr>
                                      <p:to>
                                        <p:strVal val="visible"/>
                                      </p:to>
                                    </p:set>
                                    <p:animEffect transition="in" filter="fade">
                                      <p:cBhvr>
                                        <p:cTn id="22" dur="2000"/>
                                        <p:tgtEl>
                                          <p:spTgt spid="2969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8">
                                            <p:txEl>
                                              <p:pRg st="8" end="8"/>
                                            </p:txEl>
                                          </p:spTgt>
                                        </p:tgtEl>
                                        <p:attrNameLst>
                                          <p:attrName>style.visibility</p:attrName>
                                        </p:attrNameLst>
                                      </p:cBhvr>
                                      <p:to>
                                        <p:strVal val="visible"/>
                                      </p:to>
                                    </p:set>
                                    <p:animEffect transition="in" filter="fade">
                                      <p:cBhvr>
                                        <p:cTn id="27" dur="2000"/>
                                        <p:tgtEl>
                                          <p:spTgt spid="29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sz="3600" smtClean="0"/>
              <a:t>Bietstrategie bei mehreren Artikeln</a:t>
            </a:r>
          </a:p>
        </p:txBody>
      </p:sp>
      <p:graphicFrame>
        <p:nvGraphicFramePr>
          <p:cNvPr id="4" name="Inhaltsplatzhalter 3"/>
          <p:cNvGraphicFramePr>
            <a:graphicFrameLocks noGrp="1"/>
          </p:cNvGraphicFramePr>
          <p:nvPr>
            <p:ph idx="1"/>
          </p:nvPr>
        </p:nvGraphicFramePr>
        <p:xfrm>
          <a:off x="457200" y="2249488"/>
          <a:ext cx="8229600" cy="2608272"/>
        </p:xfrm>
        <a:graphic>
          <a:graphicData uri="http://schemas.openxmlformats.org/drawingml/2006/table">
            <a:tbl>
              <a:tblPr firstRow="1" bandRow="1">
                <a:tableStyleId>{5C22544A-7EE6-4342-B048-85BDC9FD1C3A}</a:tableStyleId>
              </a:tblPr>
              <a:tblGrid>
                <a:gridCol w="2743200"/>
                <a:gridCol w="2743200"/>
                <a:gridCol w="2743200"/>
              </a:tblGrid>
              <a:tr h="652068">
                <a:tc>
                  <a:txBody>
                    <a:bodyPr/>
                    <a:lstStyle/>
                    <a:p>
                      <a:endParaRPr lang="de-DE" dirty="0"/>
                    </a:p>
                  </a:txBody>
                  <a:tcPr/>
                </a:tc>
                <a:tc>
                  <a:txBody>
                    <a:bodyPr/>
                    <a:lstStyle/>
                    <a:p>
                      <a:pPr algn="ctr"/>
                      <a:r>
                        <a:rPr lang="de-DE" dirty="0" smtClean="0"/>
                        <a:t>Auktion A </a:t>
                      </a:r>
                    </a:p>
                    <a:p>
                      <a:pPr algn="ctr"/>
                      <a:r>
                        <a:rPr lang="de-DE" dirty="0" smtClean="0"/>
                        <a:t>ist billiger</a:t>
                      </a:r>
                      <a:endParaRPr lang="de-DE" dirty="0"/>
                    </a:p>
                  </a:txBody>
                  <a:tcPr/>
                </a:tc>
                <a:tc>
                  <a:txBody>
                    <a:bodyPr/>
                    <a:lstStyle/>
                    <a:p>
                      <a:pPr algn="ctr"/>
                      <a:r>
                        <a:rPr lang="de-DE" dirty="0" smtClean="0"/>
                        <a:t>Auktion</a:t>
                      </a:r>
                      <a:r>
                        <a:rPr lang="de-DE" baseline="0" dirty="0" smtClean="0"/>
                        <a:t> B </a:t>
                      </a:r>
                    </a:p>
                    <a:p>
                      <a:pPr algn="ctr"/>
                      <a:r>
                        <a:rPr lang="de-DE" baseline="0" dirty="0" smtClean="0"/>
                        <a:t>ist billiger</a:t>
                      </a:r>
                      <a:endParaRPr lang="de-DE" dirty="0"/>
                    </a:p>
                  </a:txBody>
                  <a:tcPr/>
                </a:tc>
              </a:tr>
              <a:tr h="652068">
                <a:tc>
                  <a:txBody>
                    <a:bodyPr/>
                    <a:lstStyle/>
                    <a:p>
                      <a:r>
                        <a:rPr lang="de-DE" dirty="0" smtClean="0"/>
                        <a:t>Limit unter A</a:t>
                      </a:r>
                      <a:endParaRPr lang="de-DE" dirty="0"/>
                    </a:p>
                  </a:txBody>
                  <a:tcPr anchor="ctr"/>
                </a:tc>
                <a:tc>
                  <a:txBody>
                    <a:bodyPr/>
                    <a:lstStyle/>
                    <a:p>
                      <a:pPr algn="ctr"/>
                      <a:r>
                        <a:rPr lang="de-DE" dirty="0" smtClean="0"/>
                        <a:t>teuer</a:t>
                      </a:r>
                      <a:endParaRPr lang="de-DE" dirty="0"/>
                    </a:p>
                  </a:txBody>
                  <a:tcPr anchor="ctr"/>
                </a:tc>
                <a:tc>
                  <a:txBody>
                    <a:bodyPr/>
                    <a:lstStyle/>
                    <a:p>
                      <a:pPr algn="ctr"/>
                      <a:r>
                        <a:rPr lang="de-DE" dirty="0" smtClean="0"/>
                        <a:t>billig</a:t>
                      </a:r>
                      <a:endParaRPr lang="de-DE" dirty="0"/>
                    </a:p>
                  </a:txBody>
                  <a:tcPr anchor="ctr"/>
                </a:tc>
              </a:tr>
              <a:tr h="652068">
                <a:tc>
                  <a:txBody>
                    <a:bodyPr/>
                    <a:lstStyle/>
                    <a:p>
                      <a:r>
                        <a:rPr lang="de-DE" dirty="0" smtClean="0"/>
                        <a:t>Limit zwischen A und B</a:t>
                      </a:r>
                      <a:endParaRPr lang="de-DE" dirty="0"/>
                    </a:p>
                  </a:txBody>
                  <a:tcPr anchor="ctr"/>
                </a:tc>
                <a:tc>
                  <a:txBody>
                    <a:bodyPr/>
                    <a:lstStyle/>
                    <a:p>
                      <a:pPr algn="ctr"/>
                      <a:r>
                        <a:rPr lang="de-DE" dirty="0" smtClean="0"/>
                        <a:t>billig</a:t>
                      </a:r>
                      <a:endParaRPr lang="de-DE" dirty="0"/>
                    </a:p>
                  </a:txBody>
                  <a:tcPr anchor="ctr"/>
                </a:tc>
                <a:tc>
                  <a:txBody>
                    <a:bodyPr/>
                    <a:lstStyle/>
                    <a:p>
                      <a:pPr algn="ctr"/>
                      <a:r>
                        <a:rPr lang="de-DE" dirty="0" smtClean="0"/>
                        <a:t>billig</a:t>
                      </a:r>
                      <a:endParaRPr lang="de-DE" dirty="0"/>
                    </a:p>
                  </a:txBody>
                  <a:tcPr anchor="ctr"/>
                </a:tc>
              </a:tr>
              <a:tr h="652068">
                <a:tc>
                  <a:txBody>
                    <a:bodyPr/>
                    <a:lstStyle/>
                    <a:p>
                      <a:r>
                        <a:rPr lang="de-DE" dirty="0" smtClean="0"/>
                        <a:t>Limit über B</a:t>
                      </a:r>
                    </a:p>
                    <a:p>
                      <a:r>
                        <a:rPr lang="de-DE" dirty="0" smtClean="0"/>
                        <a:t>(=kein</a:t>
                      </a:r>
                      <a:r>
                        <a:rPr lang="de-DE" baseline="0" dirty="0" smtClean="0"/>
                        <a:t> bindendes Limit</a:t>
                      </a:r>
                      <a:r>
                        <a:rPr lang="de-DE" dirty="0" smtClean="0"/>
                        <a:t>)</a:t>
                      </a:r>
                      <a:endParaRPr lang="de-DE" dirty="0"/>
                    </a:p>
                  </a:txBody>
                  <a:tcPr anchor="ctr"/>
                </a:tc>
                <a:tc>
                  <a:txBody>
                    <a:bodyPr/>
                    <a:lstStyle/>
                    <a:p>
                      <a:pPr algn="ctr"/>
                      <a:r>
                        <a:rPr lang="de-DE" dirty="0" smtClean="0"/>
                        <a:t>billig</a:t>
                      </a:r>
                      <a:endParaRPr lang="de-DE" dirty="0"/>
                    </a:p>
                  </a:txBody>
                  <a:tcPr anchor="ctr"/>
                </a:tc>
                <a:tc>
                  <a:txBody>
                    <a:bodyPr/>
                    <a:lstStyle/>
                    <a:p>
                      <a:pPr algn="ctr"/>
                      <a:r>
                        <a:rPr lang="de-DE" dirty="0" smtClean="0"/>
                        <a:t>teuer</a:t>
                      </a:r>
                      <a:endParaRPr lang="de-DE" dirty="0"/>
                    </a:p>
                  </a:txBody>
                  <a:tcPr anchor="ctr"/>
                </a:tc>
              </a:tr>
            </a:tbl>
          </a:graphicData>
        </a:graphic>
      </p:graphicFrame>
    </p:spTree>
  </p:cSld>
  <p:clrMapOvr>
    <a:masterClrMapping/>
  </p:clrMapOvr>
  <p:transition>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sz="3600" smtClean="0"/>
              <a:t>Schlußfolgerungen:</a:t>
            </a:r>
          </a:p>
        </p:txBody>
      </p:sp>
      <p:sp>
        <p:nvSpPr>
          <p:cNvPr id="31747" name="Inhaltsplatzhalter 2"/>
          <p:cNvSpPr>
            <a:spLocks noGrp="1"/>
          </p:cNvSpPr>
          <p:nvPr>
            <p:ph idx="1"/>
          </p:nvPr>
        </p:nvSpPr>
        <p:spPr/>
        <p:txBody>
          <a:bodyPr/>
          <a:lstStyle/>
          <a:p>
            <a:pPr algn="just"/>
            <a:r>
              <a:rPr lang="de-DE" sz="2400" dirty="0" smtClean="0"/>
              <a:t>unter dieser Bedingung ist es eine </a:t>
            </a:r>
            <a:r>
              <a:rPr lang="de-DE" sz="2400" b="1" dirty="0" smtClean="0">
                <a:solidFill>
                  <a:srgbClr val="FF0000"/>
                </a:solidFill>
              </a:rPr>
              <a:t>dominante Strategie</a:t>
            </a:r>
            <a:r>
              <a:rPr lang="de-DE" sz="2400" dirty="0" smtClean="0"/>
              <a:t>, ein Limit unterhalb der eigenen Wertschätzung zu wählen. </a:t>
            </a:r>
          </a:p>
          <a:p>
            <a:pPr algn="just">
              <a:buFont typeface="Georgia" pitchFamily="18" charset="0"/>
              <a:buNone/>
            </a:pPr>
            <a:r>
              <a:rPr lang="de-DE" sz="2400" dirty="0" smtClean="0"/>
              <a:t>	D.h. durch einen Limit verschlechtert sich Thomas in keinem Fall, aber er könnte sich verbessern. Daher ist es hier rational </a:t>
            </a:r>
            <a:r>
              <a:rPr lang="de-DE" sz="2400" u="sng" dirty="0" smtClean="0"/>
              <a:t>unterhalb der eigenen Wertschätzung </a:t>
            </a:r>
            <a:r>
              <a:rPr lang="de-DE" sz="2400" dirty="0" smtClean="0"/>
              <a:t>ein limitiertes Gebot abzugeben.</a:t>
            </a:r>
          </a:p>
          <a:p>
            <a:pPr algn="just"/>
            <a:r>
              <a:rPr lang="de-DE" sz="2400" dirty="0" smtClean="0"/>
              <a:t>dies bedeutet, dass die dominante Strategie von oben nur für eine Einmal-Auktion (z.B. für Unikate) gilt.</a:t>
            </a:r>
          </a:p>
          <a:p>
            <a:pPr algn="just"/>
            <a:endParaRPr lang="de-DE" dirty="0" smtClean="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nhaltsplatzhalter 2"/>
          <p:cNvSpPr>
            <a:spLocks noGrp="1"/>
          </p:cNvSpPr>
          <p:nvPr>
            <p:ph idx="1"/>
          </p:nvPr>
        </p:nvSpPr>
        <p:spPr>
          <a:xfrm>
            <a:off x="457200" y="1143000"/>
            <a:ext cx="8229600" cy="5430838"/>
          </a:xfrm>
        </p:spPr>
        <p:txBody>
          <a:bodyPr/>
          <a:lstStyle/>
          <a:p>
            <a:pPr algn="just"/>
            <a:r>
              <a:rPr lang="de-DE" sz="2400" dirty="0" smtClean="0"/>
              <a:t>Die Limit-</a:t>
            </a:r>
            <a:r>
              <a:rPr lang="de-DE" sz="2400" dirty="0" err="1" smtClean="0"/>
              <a:t>Bietstragerie</a:t>
            </a:r>
            <a:r>
              <a:rPr lang="de-DE" sz="2400" dirty="0" smtClean="0"/>
              <a:t> ist nämlich dann </a:t>
            </a:r>
            <a:r>
              <a:rPr lang="de-DE" sz="2400" u="sng" dirty="0" smtClean="0"/>
              <a:t>erfolgreich</a:t>
            </a:r>
            <a:r>
              <a:rPr lang="de-DE" sz="2400" dirty="0" smtClean="0"/>
              <a:t>, wenn das Limit zwischen den beiden Auktionspreisen liegt. </a:t>
            </a:r>
          </a:p>
          <a:p>
            <a:pPr algn="just"/>
            <a:r>
              <a:rPr lang="de-DE" sz="2400" dirty="0" smtClean="0"/>
              <a:t>Ob diese </a:t>
            </a:r>
            <a:r>
              <a:rPr lang="de-DE" sz="2400" dirty="0" err="1" smtClean="0"/>
              <a:t>Bietstrategie</a:t>
            </a:r>
            <a:r>
              <a:rPr lang="de-DE" sz="2400" dirty="0" smtClean="0"/>
              <a:t> tatsächlich zum Kauf bei der billigeren Auktion führt, hängt also davon ab, wie gut man es schafft, zwischen den beiden Auktionen zu treffen.  Denn nur dadurch gelingt es, die teure von der billigen Auktion zu trennen.  </a:t>
            </a:r>
          </a:p>
          <a:p>
            <a:pPr algn="just"/>
            <a:r>
              <a:rPr lang="de-DE" sz="2400" dirty="0" smtClean="0"/>
              <a:t>Mit anderen Worten, die Strategie ist um so erfolgreicher, je besser man einschätzen kann, ob ein Preis teuer oder billig ist, immer im Vergleich zu anderen Preise für das gleiche Gut. </a:t>
            </a:r>
          </a:p>
          <a:p>
            <a:endParaRPr lang="de-DE" dirty="0" smtClean="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20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20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14422"/>
            <a:ext cx="8229600" cy="5359416"/>
          </a:xfrm>
        </p:spPr>
        <p:txBody>
          <a:bodyPr/>
          <a:lstStyle/>
          <a:p>
            <a:pPr algn="ctr">
              <a:buNone/>
            </a:pPr>
            <a:endParaRPr lang="de-DE" sz="7200" dirty="0" smtClean="0">
              <a:latin typeface="+mj-lt"/>
            </a:endParaRPr>
          </a:p>
          <a:p>
            <a:pPr algn="ctr">
              <a:buNone/>
            </a:pPr>
            <a:r>
              <a:rPr lang="de-DE" sz="7200" dirty="0" smtClean="0">
                <a:latin typeface="+mj-lt"/>
              </a:rPr>
              <a:t>Vielen Dank für Eure Aufmerksamkeit</a:t>
            </a:r>
            <a:endParaRPr lang="de-DE" sz="7200" dirty="0">
              <a:latin typeface="+mj-lt"/>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DE" smtClean="0"/>
              <a:t>2 verschiedene Blickwinkel</a:t>
            </a:r>
          </a:p>
        </p:txBody>
      </p:sp>
      <p:sp>
        <p:nvSpPr>
          <p:cNvPr id="8195" name="Inhaltsplatzhalter 2"/>
          <p:cNvSpPr>
            <a:spLocks noGrp="1"/>
          </p:cNvSpPr>
          <p:nvPr>
            <p:ph idx="1"/>
          </p:nvPr>
        </p:nvSpPr>
        <p:spPr/>
        <p:txBody>
          <a:bodyPr/>
          <a:lstStyle/>
          <a:p>
            <a:pPr marL="622300" indent="-514350" eaLnBrk="1" hangingPunct="1">
              <a:buFont typeface="Georgia" pitchFamily="18" charset="0"/>
              <a:buAutoNum type="arabicPeriod"/>
            </a:pPr>
            <a:endParaRPr lang="de-DE" dirty="0" smtClean="0"/>
          </a:p>
          <a:p>
            <a:pPr marL="622300" indent="-514350" eaLnBrk="1" hangingPunct="1">
              <a:buFont typeface="Georgia" pitchFamily="18" charset="0"/>
              <a:buAutoNum type="arabicPeriod"/>
            </a:pPr>
            <a:r>
              <a:rPr lang="de-DE" dirty="0" smtClean="0"/>
              <a:t>Wie die Teilnehmer in bestimmten Auktionsformen strategisch bieten</a:t>
            </a:r>
          </a:p>
          <a:p>
            <a:pPr marL="622300" indent="-514350" eaLnBrk="1" hangingPunct="1">
              <a:buFont typeface="Georgia" pitchFamily="18" charset="0"/>
              <a:buAutoNum type="arabicPeriod"/>
            </a:pPr>
            <a:endParaRPr lang="de-DE" dirty="0" smtClean="0"/>
          </a:p>
          <a:p>
            <a:pPr marL="622300" indent="-514350" eaLnBrk="1" hangingPunct="1">
              <a:buFont typeface="Georgia" pitchFamily="18" charset="0"/>
              <a:buAutoNum type="arabicPeriod"/>
            </a:pPr>
            <a:r>
              <a:rPr lang="de-DE" dirty="0" smtClean="0"/>
              <a:t>Auktionsformen werden unter Berücksichtigung strategischen </a:t>
            </a:r>
            <a:r>
              <a:rPr lang="de-DE" dirty="0" err="1" smtClean="0"/>
              <a:t>Bietverhaltens</a:t>
            </a:r>
            <a:r>
              <a:rPr lang="de-DE" dirty="0" smtClean="0"/>
              <a:t> verglichen</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2000"/>
                                        <p:tgtEl>
                                          <p:spTgt spid="819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fade">
                                      <p:cBhvr>
                                        <p:cTn id="10"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smtClean="0"/>
              <a:t>Ablauf einer Auktion</a:t>
            </a:r>
          </a:p>
        </p:txBody>
      </p:sp>
      <p:graphicFrame>
        <p:nvGraphicFramePr>
          <p:cNvPr id="4" name="Inhaltsplatzhalter 3"/>
          <p:cNvGraphicFramePr>
            <a:graphicFrameLocks noGrp="1"/>
          </p:cNvGraphicFramePr>
          <p:nvPr>
            <p:ph idx="1"/>
          </p:nvPr>
        </p:nvGraphicFramePr>
        <p:xfrm>
          <a:off x="457200" y="2249488"/>
          <a:ext cx="8229600" cy="4037032"/>
        </p:xfrm>
        <a:graphic>
          <a:graphicData uri="http://schemas.openxmlformats.org/drawingml/2006/table">
            <a:tbl>
              <a:tblPr firstRow="1" bandRow="1">
                <a:tableStyleId>{5940675A-B579-460E-94D1-54222C63F5DA}</a:tableStyleId>
              </a:tblPr>
              <a:tblGrid>
                <a:gridCol w="8229600"/>
              </a:tblGrid>
              <a:tr h="1296963">
                <a:tc>
                  <a:txBody>
                    <a:bodyPr/>
                    <a:lstStyle/>
                    <a:p>
                      <a:r>
                        <a:rPr lang="de-DE" b="1" dirty="0" smtClean="0">
                          <a:solidFill>
                            <a:srgbClr val="0000FF"/>
                          </a:solidFill>
                        </a:rPr>
                        <a:t>Informationsphase </a:t>
                      </a:r>
                      <a:r>
                        <a:rPr lang="de-DE" b="1" dirty="0" smtClean="0">
                          <a:solidFill>
                            <a:srgbClr val="FF0000"/>
                          </a:solidFill>
                        </a:rPr>
                        <a:t> </a:t>
                      </a:r>
                      <a:r>
                        <a:rPr lang="de-DE" dirty="0" smtClean="0"/>
                        <a:t>                                                                 </a:t>
                      </a:r>
                      <a:endParaRPr lang="de-DE" dirty="0"/>
                    </a:p>
                  </a:txBody>
                  <a:tcPr/>
                </a:tc>
              </a:tr>
              <a:tr h="1296963">
                <a:tc>
                  <a:txBody>
                    <a:bodyPr/>
                    <a:lstStyle/>
                    <a:p>
                      <a:r>
                        <a:rPr lang="de-DE" b="1" dirty="0" smtClean="0">
                          <a:solidFill>
                            <a:srgbClr val="0000FF"/>
                          </a:solidFill>
                        </a:rPr>
                        <a:t>Verhandlungsphase</a:t>
                      </a:r>
                      <a:r>
                        <a:rPr lang="de-DE" dirty="0" smtClean="0">
                          <a:solidFill>
                            <a:srgbClr val="0000FF"/>
                          </a:solidFill>
                        </a:rPr>
                        <a:t> </a:t>
                      </a:r>
                      <a:r>
                        <a:rPr lang="de-DE" dirty="0" smtClean="0"/>
                        <a:t>                                             </a:t>
                      </a:r>
                    </a:p>
                    <a:p>
                      <a:r>
                        <a:rPr lang="de-DE" dirty="0" smtClean="0"/>
                        <a:t>                                                                        </a:t>
                      </a:r>
                      <a:endParaRPr lang="de-DE" dirty="0"/>
                    </a:p>
                  </a:txBody>
                  <a:tcPr/>
                </a:tc>
              </a:tr>
              <a:tr h="1443106">
                <a:tc>
                  <a:txBody>
                    <a:bodyPr/>
                    <a:lstStyle/>
                    <a:p>
                      <a:r>
                        <a:rPr lang="de-DE" b="1" dirty="0" smtClean="0">
                          <a:solidFill>
                            <a:srgbClr val="0000FF"/>
                          </a:solidFill>
                        </a:rPr>
                        <a:t>Abwicklungsphase </a:t>
                      </a:r>
                      <a:r>
                        <a:rPr lang="de-DE" dirty="0" smtClean="0"/>
                        <a:t>                                            </a:t>
                      </a:r>
                    </a:p>
                    <a:p>
                      <a:r>
                        <a:rPr lang="de-DE" dirty="0" smtClean="0"/>
                        <a:t>  </a:t>
                      </a:r>
                    </a:p>
                    <a:p>
                      <a:r>
                        <a:rPr lang="de-DE" dirty="0" smtClean="0"/>
                        <a:t>                                                                                 </a:t>
                      </a:r>
                      <a:endParaRPr lang="de-DE" dirty="0"/>
                    </a:p>
                  </a:txBody>
                  <a:tcPr/>
                </a:tc>
              </a:tr>
            </a:tbl>
          </a:graphicData>
        </a:graphic>
      </p:graphicFrame>
      <p:sp>
        <p:nvSpPr>
          <p:cNvPr id="5" name="Rechteck 4"/>
          <p:cNvSpPr/>
          <p:nvPr/>
        </p:nvSpPr>
        <p:spPr>
          <a:xfrm>
            <a:off x="3500438" y="2643188"/>
            <a:ext cx="1285875" cy="428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de-DE" b="1" dirty="0"/>
              <a:t>Anbieter</a:t>
            </a:r>
          </a:p>
        </p:txBody>
      </p:sp>
      <p:sp>
        <p:nvSpPr>
          <p:cNvPr id="6" name="Rechteck 5"/>
          <p:cNvSpPr/>
          <p:nvPr/>
        </p:nvSpPr>
        <p:spPr>
          <a:xfrm>
            <a:off x="6929438" y="2643188"/>
            <a:ext cx="1714500" cy="5000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de-DE" b="1" dirty="0"/>
              <a:t>Nachfrager</a:t>
            </a:r>
          </a:p>
        </p:txBody>
      </p:sp>
      <p:sp>
        <p:nvSpPr>
          <p:cNvPr id="8" name="Rechteck 7"/>
          <p:cNvSpPr/>
          <p:nvPr/>
        </p:nvSpPr>
        <p:spPr>
          <a:xfrm>
            <a:off x="5072063" y="3857625"/>
            <a:ext cx="2092325" cy="7143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de-DE" b="1" dirty="0"/>
              <a:t>Gebotseingabe</a:t>
            </a:r>
          </a:p>
          <a:p>
            <a:pPr algn="ctr">
              <a:defRPr/>
            </a:pPr>
            <a:r>
              <a:rPr lang="de-DE" b="1" dirty="0"/>
              <a:t>Preisfindung</a:t>
            </a:r>
          </a:p>
        </p:txBody>
      </p:sp>
      <p:sp>
        <p:nvSpPr>
          <p:cNvPr id="9" name="Rechteck 8"/>
          <p:cNvSpPr/>
          <p:nvPr/>
        </p:nvSpPr>
        <p:spPr>
          <a:xfrm>
            <a:off x="4929188" y="5286375"/>
            <a:ext cx="2286000"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de-DE" b="1" dirty="0"/>
              <a:t>Zahlung</a:t>
            </a:r>
          </a:p>
          <a:p>
            <a:pPr algn="ctr">
              <a:defRPr/>
            </a:pPr>
            <a:r>
              <a:rPr lang="de-DE" b="1" dirty="0"/>
              <a:t>Warenaustausch</a:t>
            </a:r>
          </a:p>
        </p:txBody>
      </p:sp>
      <p:cxnSp>
        <p:nvCxnSpPr>
          <p:cNvPr id="11" name="Gerade Verbindung mit Pfeil 10"/>
          <p:cNvCxnSpPr/>
          <p:nvPr/>
        </p:nvCxnSpPr>
        <p:spPr>
          <a:xfrm>
            <a:off x="4071938" y="3214688"/>
            <a:ext cx="928687"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rot="10800000" flipV="1">
            <a:off x="7072313" y="3214688"/>
            <a:ext cx="857250"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rot="5400000">
            <a:off x="5715794" y="4929981"/>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81000" y="1143000"/>
            <a:ext cx="8382000" cy="1069975"/>
          </a:xfrm>
        </p:spPr>
        <p:txBody>
          <a:bodyPr/>
          <a:lstStyle/>
          <a:p>
            <a:pPr algn="ctr" eaLnBrk="1" hangingPunct="1"/>
            <a:r>
              <a:rPr lang="de-DE" dirty="0" smtClean="0"/>
              <a:t>Auktionsformenabgrenzungen</a:t>
            </a:r>
            <a:br>
              <a:rPr lang="de-DE" dirty="0" smtClean="0"/>
            </a:br>
            <a:r>
              <a:rPr lang="de-DE" u="sng" dirty="0" smtClean="0"/>
              <a:t>Gebotsabgabeform</a:t>
            </a:r>
          </a:p>
        </p:txBody>
      </p:sp>
      <p:sp>
        <p:nvSpPr>
          <p:cNvPr id="7" name="Textplatzhalter 6"/>
          <p:cNvSpPr>
            <a:spLocks noGrp="1"/>
          </p:cNvSpPr>
          <p:nvPr>
            <p:ph type="body" idx="1"/>
          </p:nvPr>
        </p:nvSpPr>
        <p:spPr>
          <a:xfrm>
            <a:off x="357188" y="2714625"/>
            <a:ext cx="4041775" cy="457200"/>
          </a:xfrm>
        </p:spPr>
        <p:txBody>
          <a:bodyPr/>
          <a:lstStyle/>
          <a:p>
            <a:pPr algn="ctr" eaLnBrk="1" hangingPunct="1">
              <a:defRPr/>
            </a:pPr>
            <a:r>
              <a:rPr lang="de-DE" dirty="0" smtClean="0"/>
              <a:t>offene Gebote</a:t>
            </a:r>
            <a:endParaRPr lang="de-DE" dirty="0"/>
          </a:p>
        </p:txBody>
      </p:sp>
      <p:sp>
        <p:nvSpPr>
          <p:cNvPr id="8" name="Textplatzhalter 7"/>
          <p:cNvSpPr>
            <a:spLocks noGrp="1"/>
          </p:cNvSpPr>
          <p:nvPr>
            <p:ph type="body" sz="half" idx="3"/>
          </p:nvPr>
        </p:nvSpPr>
        <p:spPr>
          <a:xfrm>
            <a:off x="4714875" y="2714625"/>
            <a:ext cx="4041775" cy="457200"/>
          </a:xfrm>
        </p:spPr>
        <p:txBody>
          <a:bodyPr/>
          <a:lstStyle/>
          <a:p>
            <a:pPr algn="ctr" eaLnBrk="1" hangingPunct="1">
              <a:defRPr/>
            </a:pPr>
            <a:r>
              <a:rPr lang="de-DE" dirty="0" smtClean="0"/>
              <a:t>verdeckte Gebote</a:t>
            </a:r>
            <a:endParaRPr lang="de-DE" dirty="0"/>
          </a:p>
        </p:txBody>
      </p:sp>
      <p:sp>
        <p:nvSpPr>
          <p:cNvPr id="10245" name="Inhaltsplatzhalter 2"/>
          <p:cNvSpPr>
            <a:spLocks noGrp="1"/>
          </p:cNvSpPr>
          <p:nvPr>
            <p:ph sz="quarter" idx="2"/>
          </p:nvPr>
        </p:nvSpPr>
        <p:spPr>
          <a:xfrm>
            <a:off x="381000" y="2708275"/>
            <a:ext cx="4041775" cy="3886200"/>
          </a:xfrm>
        </p:spPr>
        <p:txBody>
          <a:bodyPr/>
          <a:lstStyle/>
          <a:p>
            <a:pPr marL="514350" indent="-514350" eaLnBrk="1" hangingPunct="1">
              <a:buFont typeface="Georgia" pitchFamily="18" charset="0"/>
              <a:buNone/>
            </a:pPr>
            <a:endParaRPr lang="de-DE" u="sng" dirty="0" smtClean="0"/>
          </a:p>
          <a:p>
            <a:pPr marL="514350" indent="-514350" eaLnBrk="1" hangingPunct="1">
              <a:buFont typeface="Georgia" pitchFamily="18" charset="0"/>
              <a:buNone/>
            </a:pPr>
            <a:endParaRPr lang="de-DE" u="sng" dirty="0" smtClean="0"/>
          </a:p>
          <a:p>
            <a:pPr marL="514350" indent="-514350" eaLnBrk="1" hangingPunct="1">
              <a:buFont typeface="Arial" charset="0"/>
              <a:buNone/>
            </a:pPr>
            <a:r>
              <a:rPr lang="de-DE" dirty="0" smtClean="0"/>
              <a:t>	</a:t>
            </a:r>
          </a:p>
          <a:p>
            <a:pPr marL="514350" indent="-514350" eaLnBrk="1" hangingPunct="1">
              <a:buFont typeface="Arial" charset="0"/>
              <a:buNone/>
            </a:pPr>
            <a:endParaRPr lang="de-DE" dirty="0" smtClean="0"/>
          </a:p>
          <a:p>
            <a:pPr marL="514350" indent="-514350" eaLnBrk="1" hangingPunct="1">
              <a:buFont typeface="Arial" charset="0"/>
              <a:buNone/>
            </a:pPr>
            <a:r>
              <a:rPr lang="de-DE" dirty="0" smtClean="0"/>
              <a:t>	die abgegebenen Gebote</a:t>
            </a:r>
          </a:p>
          <a:p>
            <a:pPr marL="514350" indent="-514350" eaLnBrk="1" hangingPunct="1">
              <a:buFont typeface="Arial" charset="0"/>
              <a:buNone/>
            </a:pPr>
            <a:r>
              <a:rPr lang="de-DE" dirty="0" smtClean="0"/>
              <a:t>	werden fortlaufend bekannt gegeben</a:t>
            </a:r>
          </a:p>
          <a:p>
            <a:pPr marL="514350" indent="-514350" eaLnBrk="1" hangingPunct="1">
              <a:buFont typeface="Georgia" pitchFamily="18" charset="0"/>
              <a:buNone/>
            </a:pPr>
            <a:r>
              <a:rPr lang="de-DE" dirty="0" smtClean="0"/>
              <a:t> </a:t>
            </a:r>
          </a:p>
          <a:p>
            <a:pPr marL="514350" indent="-514350" eaLnBrk="1" hangingPunct="1"/>
            <a:endParaRPr lang="de-DE" dirty="0" smtClean="0"/>
          </a:p>
        </p:txBody>
      </p:sp>
      <p:sp>
        <p:nvSpPr>
          <p:cNvPr id="10246" name="Textplatzhalter 3"/>
          <p:cNvSpPr>
            <a:spLocks noGrp="1"/>
          </p:cNvSpPr>
          <p:nvPr>
            <p:ph sz="quarter" idx="4"/>
          </p:nvPr>
        </p:nvSpPr>
        <p:spPr>
          <a:xfrm>
            <a:off x="4718050" y="2708275"/>
            <a:ext cx="4041775" cy="3886200"/>
          </a:xfrm>
        </p:spPr>
        <p:txBody>
          <a:bodyPr/>
          <a:lstStyle/>
          <a:p>
            <a:pPr eaLnBrk="1" hangingPunct="1">
              <a:buFont typeface="Georgia" pitchFamily="18" charset="0"/>
              <a:buNone/>
            </a:pPr>
            <a:endParaRPr lang="de-DE" dirty="0" smtClean="0"/>
          </a:p>
          <a:p>
            <a:pPr eaLnBrk="1" hangingPunct="1">
              <a:buFont typeface="Georgia" pitchFamily="18" charset="0"/>
              <a:buNone/>
            </a:pPr>
            <a:endParaRPr lang="de-DE" dirty="0" smtClean="0"/>
          </a:p>
          <a:p>
            <a:pPr eaLnBrk="1" hangingPunct="1">
              <a:buFont typeface="Georgia" pitchFamily="18" charset="0"/>
              <a:buNone/>
            </a:pPr>
            <a:r>
              <a:rPr lang="de-DE" dirty="0" smtClean="0"/>
              <a:t> 	</a:t>
            </a:r>
          </a:p>
          <a:p>
            <a:pPr eaLnBrk="1" hangingPunct="1">
              <a:buFont typeface="Georgia" pitchFamily="18" charset="0"/>
              <a:buNone/>
            </a:pPr>
            <a:endParaRPr lang="de-DE" dirty="0" smtClean="0"/>
          </a:p>
          <a:p>
            <a:pPr eaLnBrk="1" hangingPunct="1">
              <a:buFont typeface="Georgia" pitchFamily="18" charset="0"/>
              <a:buNone/>
            </a:pPr>
            <a:r>
              <a:rPr lang="de-DE" dirty="0" smtClean="0"/>
              <a:t>	jeder Teilnehmer darf nur einmal bieten, ohne die konkurrierenden Gebote zu kennen.</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xEl>
                                              <p:pRg st="4" end="4"/>
                                            </p:txEl>
                                          </p:spTgt>
                                        </p:tgtEl>
                                        <p:attrNameLst>
                                          <p:attrName>style.visibility</p:attrName>
                                        </p:attrNameLst>
                                      </p:cBhvr>
                                      <p:to>
                                        <p:strVal val="visible"/>
                                      </p:to>
                                    </p:set>
                                    <p:animEffect transition="in" filter="fade">
                                      <p:cBhvr>
                                        <p:cTn id="7" dur="2000"/>
                                        <p:tgtEl>
                                          <p:spTgt spid="10245">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5">
                                            <p:txEl>
                                              <p:pRg st="5" end="5"/>
                                            </p:txEl>
                                          </p:spTgt>
                                        </p:tgtEl>
                                        <p:attrNameLst>
                                          <p:attrName>style.visibility</p:attrName>
                                        </p:attrNameLst>
                                      </p:cBhvr>
                                      <p:to>
                                        <p:strVal val="visible"/>
                                      </p:to>
                                    </p:set>
                                    <p:animEffect transition="in" filter="fade">
                                      <p:cBhvr>
                                        <p:cTn id="10" dur="2000"/>
                                        <p:tgtEl>
                                          <p:spTgt spid="1024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6">
                                            <p:txEl>
                                              <p:pRg st="4" end="4"/>
                                            </p:txEl>
                                          </p:spTgt>
                                        </p:tgtEl>
                                        <p:attrNameLst>
                                          <p:attrName>style.visibility</p:attrName>
                                        </p:attrNameLst>
                                      </p:cBhvr>
                                      <p:to>
                                        <p:strVal val="visible"/>
                                      </p:to>
                                    </p:set>
                                    <p:animEffect transition="in" filter="fade">
                                      <p:cBhvr>
                                        <p:cTn id="15" dur="2000"/>
                                        <p:tgtEl>
                                          <p:spTgt spid="102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P spid="1024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381000" y="1143000"/>
            <a:ext cx="8382000" cy="1069975"/>
          </a:xfrm>
        </p:spPr>
        <p:txBody>
          <a:bodyPr/>
          <a:lstStyle/>
          <a:p>
            <a:pPr algn="ctr" eaLnBrk="1" hangingPunct="1"/>
            <a:r>
              <a:rPr lang="de-DE" smtClean="0"/>
              <a:t>Auktionsformenabgrenzungen</a:t>
            </a:r>
            <a:br>
              <a:rPr lang="de-DE" smtClean="0"/>
            </a:br>
            <a:r>
              <a:rPr lang="de-DE" u="sng" smtClean="0"/>
              <a:t>Preisfestlegung</a:t>
            </a:r>
          </a:p>
        </p:txBody>
      </p:sp>
      <p:sp>
        <p:nvSpPr>
          <p:cNvPr id="3" name="Textplatzhalter 2"/>
          <p:cNvSpPr>
            <a:spLocks noGrp="1"/>
          </p:cNvSpPr>
          <p:nvPr>
            <p:ph type="body" idx="1"/>
          </p:nvPr>
        </p:nvSpPr>
        <p:spPr>
          <a:xfrm>
            <a:off x="357188" y="2714625"/>
            <a:ext cx="4041775" cy="457200"/>
          </a:xfrm>
        </p:spPr>
        <p:txBody>
          <a:bodyPr/>
          <a:lstStyle/>
          <a:p>
            <a:pPr algn="ctr" eaLnBrk="1" hangingPunct="1">
              <a:defRPr/>
            </a:pPr>
            <a:r>
              <a:rPr lang="de-DE" dirty="0" smtClean="0"/>
              <a:t>Erstpreisauktion</a:t>
            </a:r>
            <a:endParaRPr lang="de-DE" dirty="0"/>
          </a:p>
        </p:txBody>
      </p:sp>
      <p:sp>
        <p:nvSpPr>
          <p:cNvPr id="4" name="Textplatzhalter 3"/>
          <p:cNvSpPr>
            <a:spLocks noGrp="1"/>
          </p:cNvSpPr>
          <p:nvPr>
            <p:ph type="body" sz="half" idx="3"/>
          </p:nvPr>
        </p:nvSpPr>
        <p:spPr>
          <a:xfrm>
            <a:off x="4714875" y="2714625"/>
            <a:ext cx="4041775" cy="457200"/>
          </a:xfrm>
        </p:spPr>
        <p:txBody>
          <a:bodyPr/>
          <a:lstStyle/>
          <a:p>
            <a:pPr algn="ctr" eaLnBrk="1" hangingPunct="1">
              <a:defRPr/>
            </a:pPr>
            <a:r>
              <a:rPr lang="de-DE" dirty="0" smtClean="0"/>
              <a:t>Zweitpreisauktion</a:t>
            </a:r>
            <a:endParaRPr lang="de-DE" dirty="0"/>
          </a:p>
        </p:txBody>
      </p:sp>
      <p:sp>
        <p:nvSpPr>
          <p:cNvPr id="11269" name="Inhaltsplatzhalter 4"/>
          <p:cNvSpPr>
            <a:spLocks noGrp="1"/>
          </p:cNvSpPr>
          <p:nvPr>
            <p:ph sz="quarter" idx="2"/>
          </p:nvPr>
        </p:nvSpPr>
        <p:spPr>
          <a:xfrm>
            <a:off x="381000" y="2708275"/>
            <a:ext cx="4041775" cy="3886200"/>
          </a:xfrm>
        </p:spPr>
        <p:txBody>
          <a:bodyPr/>
          <a:lstStyle/>
          <a:p>
            <a:pPr eaLnBrk="1" hangingPunct="1">
              <a:buFont typeface="Georgia" pitchFamily="18" charset="0"/>
              <a:buNone/>
            </a:pPr>
            <a:r>
              <a:rPr lang="de-DE" smtClean="0"/>
              <a:t>	</a:t>
            </a:r>
          </a:p>
          <a:p>
            <a:pPr eaLnBrk="1" hangingPunct="1">
              <a:buFont typeface="Georgia" pitchFamily="18" charset="0"/>
              <a:buNone/>
            </a:pPr>
            <a:endParaRPr lang="de-DE" smtClean="0"/>
          </a:p>
          <a:p>
            <a:pPr eaLnBrk="1" hangingPunct="1">
              <a:buFont typeface="Georgia" pitchFamily="18" charset="0"/>
              <a:buNone/>
            </a:pPr>
            <a:endParaRPr lang="de-DE" smtClean="0"/>
          </a:p>
          <a:p>
            <a:pPr eaLnBrk="1" hangingPunct="1">
              <a:buFont typeface="Georgia" pitchFamily="18" charset="0"/>
              <a:buNone/>
            </a:pPr>
            <a:r>
              <a:rPr lang="de-DE" smtClean="0"/>
              <a:t>	Der Bieter mit dem höchsten Gebot erhält den Zuschlag in Höhe seines eigenen Gebotes</a:t>
            </a:r>
          </a:p>
        </p:txBody>
      </p:sp>
      <p:sp>
        <p:nvSpPr>
          <p:cNvPr id="11270" name="Inhaltsplatzhalter 5"/>
          <p:cNvSpPr>
            <a:spLocks noGrp="1"/>
          </p:cNvSpPr>
          <p:nvPr>
            <p:ph sz="quarter" idx="4"/>
          </p:nvPr>
        </p:nvSpPr>
        <p:spPr>
          <a:xfrm>
            <a:off x="4718050" y="2708275"/>
            <a:ext cx="4041775" cy="3886200"/>
          </a:xfrm>
        </p:spPr>
        <p:txBody>
          <a:bodyPr/>
          <a:lstStyle/>
          <a:p>
            <a:pPr eaLnBrk="1" hangingPunct="1"/>
            <a:endParaRPr lang="de-DE" dirty="0" smtClean="0"/>
          </a:p>
          <a:p>
            <a:pPr eaLnBrk="1" hangingPunct="1"/>
            <a:endParaRPr lang="de-DE" dirty="0" smtClean="0"/>
          </a:p>
          <a:p>
            <a:pPr eaLnBrk="1" hangingPunct="1">
              <a:buFont typeface="Georgia" pitchFamily="18" charset="0"/>
              <a:buNone/>
            </a:pPr>
            <a:endParaRPr lang="de-DE" dirty="0" smtClean="0"/>
          </a:p>
          <a:p>
            <a:pPr eaLnBrk="1" hangingPunct="1">
              <a:buFont typeface="Georgia" pitchFamily="18" charset="0"/>
              <a:buNone/>
            </a:pPr>
            <a:r>
              <a:rPr lang="de-DE" dirty="0" smtClean="0"/>
              <a:t>	Der Bieter mit dem höchsten Gebot erhält den Zuschlag </a:t>
            </a:r>
            <a:r>
              <a:rPr lang="de-DE" u="sng" dirty="0" smtClean="0"/>
              <a:t>ABER</a:t>
            </a:r>
            <a:r>
              <a:rPr lang="de-DE" dirty="0" smtClean="0"/>
              <a:t> in Höhe des zweithöchsten Gebotes bzw. des ersten zurückgewiesenen Gebotes</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xEl>
                                              <p:pRg st="3" end="3"/>
                                            </p:txEl>
                                          </p:spTgt>
                                        </p:tgtEl>
                                        <p:attrNameLst>
                                          <p:attrName>style.visibility</p:attrName>
                                        </p:attrNameLst>
                                      </p:cBhvr>
                                      <p:to>
                                        <p:strVal val="visible"/>
                                      </p:to>
                                    </p:set>
                                    <p:animEffect transition="in" filter="fade">
                                      <p:cBhvr>
                                        <p:cTn id="7" dur="2000"/>
                                        <p:tgtEl>
                                          <p:spTgt spid="1126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3" end="3"/>
                                            </p:txEl>
                                          </p:spTgt>
                                        </p:tgtEl>
                                        <p:attrNameLst>
                                          <p:attrName>style.visibility</p:attrName>
                                        </p:attrNameLst>
                                      </p:cBhvr>
                                      <p:to>
                                        <p:strVal val="visible"/>
                                      </p:to>
                                    </p:set>
                                    <p:animEffect transition="in" filter="fade">
                                      <p:cBhvr>
                                        <p:cTn id="12" dur="2000"/>
                                        <p:tgtEl>
                                          <p:spTgt spid="112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p:bldP spid="112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28625" y="1143000"/>
            <a:ext cx="8229600" cy="1066800"/>
          </a:xfrm>
        </p:spPr>
        <p:txBody>
          <a:bodyPr/>
          <a:lstStyle/>
          <a:p>
            <a:pPr algn="ctr" eaLnBrk="1" hangingPunct="1"/>
            <a:r>
              <a:rPr lang="de-DE" smtClean="0"/>
              <a:t>Wichtiger Begriff:</a:t>
            </a:r>
            <a:br>
              <a:rPr lang="de-DE" smtClean="0"/>
            </a:br>
            <a:r>
              <a:rPr lang="de-DE" u="sng" smtClean="0"/>
              <a:t>Anreizkompatibilität</a:t>
            </a:r>
          </a:p>
        </p:txBody>
      </p:sp>
      <p:sp>
        <p:nvSpPr>
          <p:cNvPr id="12291" name="Inhaltsplatzhalter 2"/>
          <p:cNvSpPr>
            <a:spLocks noGrp="1"/>
          </p:cNvSpPr>
          <p:nvPr>
            <p:ph idx="1"/>
          </p:nvPr>
        </p:nvSpPr>
        <p:spPr/>
        <p:txBody>
          <a:bodyPr/>
          <a:lstStyle/>
          <a:p>
            <a:pPr algn="just" eaLnBrk="1" hangingPunct="1">
              <a:buFont typeface="Arial" charset="0"/>
              <a:buNone/>
            </a:pPr>
            <a:r>
              <a:rPr lang="de-DE" smtClean="0"/>
              <a:t> 	</a:t>
            </a:r>
          </a:p>
          <a:p>
            <a:pPr algn="just" eaLnBrk="1" hangingPunct="1">
              <a:buFont typeface="Arial" charset="0"/>
              <a:buNone/>
            </a:pPr>
            <a:r>
              <a:rPr lang="de-DE" smtClean="0"/>
              <a:t>	=wenn der Auktionsmechanismus die Teilnehmer motiviert einen Gebot in Höhe ihrer wahren Zahlungsbereitschaft abzugeben. </a:t>
            </a:r>
          </a:p>
          <a:p>
            <a:pPr algn="just" eaLnBrk="1" hangingPunct="1">
              <a:buFont typeface="Arial" charset="0"/>
              <a:buNone/>
            </a:pPr>
            <a:endParaRPr lang="de-DE" smtClean="0"/>
          </a:p>
          <a:p>
            <a:pPr algn="just" eaLnBrk="1" hangingPunct="1">
              <a:buFont typeface="Arial" charset="0"/>
              <a:buNone/>
            </a:pPr>
            <a:r>
              <a:rPr lang="de-DE" smtClean="0"/>
              <a:t> 	Das Ergebnis dieses Bietverhaltens ist das  </a:t>
            </a:r>
          </a:p>
          <a:p>
            <a:pPr algn="just" eaLnBrk="1" hangingPunct="1">
              <a:buFont typeface="Arial" charset="0"/>
              <a:buNone/>
            </a:pPr>
            <a:r>
              <a:rPr lang="de-DE" b="1" smtClean="0">
                <a:solidFill>
                  <a:srgbClr val="FF0000"/>
                </a:solidFill>
              </a:rPr>
              <a:t>  	Nash-Gleichgewicht.</a:t>
            </a:r>
          </a:p>
          <a:p>
            <a:pPr algn="just" eaLnBrk="1" hangingPunct="1">
              <a:buFont typeface="Arial" charset="0"/>
              <a:buNone/>
            </a:pPr>
            <a:endParaRPr lang="de-DE" smtClean="0"/>
          </a:p>
          <a:p>
            <a:pPr algn="just" eaLnBrk="1" hangingPunct="1">
              <a:buFont typeface="Arial" charset="0"/>
              <a:buNone/>
            </a:pPr>
            <a:endParaRPr lang="de-DE" smtClean="0"/>
          </a:p>
          <a:p>
            <a:pPr eaLnBrk="1" hangingPunct="1"/>
            <a:endParaRPr lang="de-DE" smtClean="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20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fade">
                                      <p:cBhvr>
                                        <p:cTn id="12" dur="2000"/>
                                        <p:tgtEl>
                                          <p:spTgt spid="12291">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fade">
                                      <p:cBhvr>
                                        <p:cTn id="15" dur="2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de-DE" smtClean="0"/>
              <a:t>Auktionsformen</a:t>
            </a:r>
          </a:p>
        </p:txBody>
      </p:sp>
      <p:graphicFrame>
        <p:nvGraphicFramePr>
          <p:cNvPr id="4" name="Inhaltsplatzhalter 3"/>
          <p:cNvGraphicFramePr>
            <a:graphicFrameLocks noGrp="1"/>
          </p:cNvGraphicFramePr>
          <p:nvPr>
            <p:ph idx="1"/>
          </p:nvPr>
        </p:nvGraphicFramePr>
        <p:xfrm>
          <a:off x="457200" y="2249488"/>
          <a:ext cx="8229600" cy="4472007"/>
        </p:xfrm>
        <a:graphic>
          <a:graphicData uri="http://schemas.openxmlformats.org/drawingml/2006/table">
            <a:tbl>
              <a:tblPr firstRow="1" bandRow="1">
                <a:tableStyleId>{5940675A-B579-460E-94D1-54222C63F5DA}</a:tableStyleId>
              </a:tblPr>
              <a:tblGrid>
                <a:gridCol w="3114668"/>
                <a:gridCol w="2371732"/>
                <a:gridCol w="2743200"/>
              </a:tblGrid>
              <a:tr h="1490669">
                <a:tc>
                  <a:txBody>
                    <a:bodyPr/>
                    <a:lstStyle/>
                    <a:p>
                      <a:endParaRPr lang="de-DE" sz="2400" dirty="0">
                        <a:solidFill>
                          <a:schemeClr val="tx1"/>
                        </a:solidFill>
                      </a:endParaRPr>
                    </a:p>
                  </a:txBody>
                  <a:tcPr>
                    <a:noFill/>
                  </a:tcPr>
                </a:tc>
                <a:tc>
                  <a:txBody>
                    <a:bodyPr/>
                    <a:lstStyle/>
                    <a:p>
                      <a:pPr algn="just">
                        <a:lnSpc>
                          <a:spcPct val="115000"/>
                        </a:lnSpc>
                        <a:spcAft>
                          <a:spcPts val="1000"/>
                        </a:spcAft>
                      </a:pPr>
                      <a:endParaRPr lang="de-DE" sz="2400" dirty="0" smtClean="0">
                        <a:solidFill>
                          <a:schemeClr val="accent3">
                            <a:lumMod val="75000"/>
                          </a:schemeClr>
                        </a:solidFill>
                      </a:endParaRPr>
                    </a:p>
                    <a:p>
                      <a:pPr algn="just">
                        <a:lnSpc>
                          <a:spcPct val="115000"/>
                        </a:lnSpc>
                        <a:spcAft>
                          <a:spcPts val="1000"/>
                        </a:spcAft>
                      </a:pPr>
                      <a:r>
                        <a:rPr lang="de-DE" sz="2400" b="1" dirty="0" smtClean="0">
                          <a:solidFill>
                            <a:schemeClr val="accent3">
                              <a:lumMod val="75000"/>
                            </a:schemeClr>
                          </a:solidFill>
                        </a:rPr>
                        <a:t>Offene </a:t>
                      </a:r>
                      <a:r>
                        <a:rPr lang="de-DE" sz="2400" b="1" dirty="0">
                          <a:solidFill>
                            <a:schemeClr val="accent3">
                              <a:lumMod val="75000"/>
                            </a:schemeClr>
                          </a:solidFill>
                        </a:rPr>
                        <a:t>Gebote</a:t>
                      </a:r>
                      <a:endParaRPr lang="de-DE" sz="2400" b="1" dirty="0">
                        <a:solidFill>
                          <a:schemeClr val="accent3">
                            <a:lumMod val="75000"/>
                          </a:schemeClr>
                        </a:solidFill>
                        <a:latin typeface="Calibri"/>
                        <a:ea typeface="Times New Roman"/>
                        <a:cs typeface="Times New Roman"/>
                      </a:endParaRPr>
                    </a:p>
                  </a:txBody>
                  <a:tcPr marL="68580" marR="68580" marT="0" marB="0">
                    <a:noFill/>
                  </a:tcPr>
                </a:tc>
                <a:tc>
                  <a:txBody>
                    <a:bodyPr/>
                    <a:lstStyle/>
                    <a:p>
                      <a:pPr algn="just">
                        <a:lnSpc>
                          <a:spcPct val="115000"/>
                        </a:lnSpc>
                        <a:spcAft>
                          <a:spcPts val="1000"/>
                        </a:spcAft>
                      </a:pPr>
                      <a:endParaRPr lang="de-DE" sz="2400" dirty="0" smtClean="0">
                        <a:solidFill>
                          <a:schemeClr val="accent3">
                            <a:lumMod val="75000"/>
                          </a:schemeClr>
                        </a:solidFill>
                      </a:endParaRPr>
                    </a:p>
                    <a:p>
                      <a:pPr algn="ctr">
                        <a:lnSpc>
                          <a:spcPct val="115000"/>
                        </a:lnSpc>
                        <a:spcAft>
                          <a:spcPts val="1000"/>
                        </a:spcAft>
                      </a:pPr>
                      <a:r>
                        <a:rPr lang="de-DE" sz="2400" b="1" dirty="0" smtClean="0">
                          <a:solidFill>
                            <a:schemeClr val="accent3">
                              <a:lumMod val="75000"/>
                            </a:schemeClr>
                          </a:solidFill>
                        </a:rPr>
                        <a:t>Geschlossene </a:t>
                      </a:r>
                      <a:r>
                        <a:rPr lang="de-DE" sz="2400" b="1" dirty="0">
                          <a:solidFill>
                            <a:schemeClr val="accent3">
                              <a:lumMod val="75000"/>
                            </a:schemeClr>
                          </a:solidFill>
                        </a:rPr>
                        <a:t>Gebote</a:t>
                      </a:r>
                      <a:endParaRPr lang="de-DE" sz="2400" b="1" dirty="0">
                        <a:solidFill>
                          <a:schemeClr val="accent3">
                            <a:lumMod val="75000"/>
                          </a:schemeClr>
                        </a:solidFill>
                        <a:latin typeface="Calibri"/>
                        <a:ea typeface="Times New Roman"/>
                        <a:cs typeface="Times New Roman"/>
                      </a:endParaRPr>
                    </a:p>
                  </a:txBody>
                  <a:tcPr marL="68580" marR="68580" marT="0" marB="0">
                    <a:noFill/>
                  </a:tcPr>
                </a:tc>
              </a:tr>
              <a:tr h="1490669">
                <a:tc>
                  <a:txBody>
                    <a:bodyPr/>
                    <a:lstStyle/>
                    <a:p>
                      <a:pPr algn="just">
                        <a:lnSpc>
                          <a:spcPct val="115000"/>
                        </a:lnSpc>
                        <a:spcAft>
                          <a:spcPts val="1000"/>
                        </a:spcAft>
                      </a:pPr>
                      <a:endParaRPr lang="de-DE" sz="2400" dirty="0" smtClean="0">
                        <a:solidFill>
                          <a:schemeClr val="accent3">
                            <a:lumMod val="75000"/>
                          </a:schemeClr>
                        </a:solidFill>
                      </a:endParaRPr>
                    </a:p>
                    <a:p>
                      <a:pPr algn="just">
                        <a:lnSpc>
                          <a:spcPct val="115000"/>
                        </a:lnSpc>
                        <a:spcAft>
                          <a:spcPts val="1000"/>
                        </a:spcAft>
                      </a:pPr>
                      <a:r>
                        <a:rPr lang="de-DE" sz="2400" b="1" dirty="0" smtClean="0">
                          <a:solidFill>
                            <a:schemeClr val="accent3">
                              <a:lumMod val="75000"/>
                            </a:schemeClr>
                          </a:solidFill>
                        </a:rPr>
                        <a:t>Erstpreisauktion</a:t>
                      </a:r>
                      <a:endParaRPr lang="de-DE" sz="2400" b="1" dirty="0">
                        <a:solidFill>
                          <a:schemeClr val="accent3">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1000"/>
                        </a:spcAft>
                      </a:pPr>
                      <a:endParaRPr lang="de-DE" sz="2400" dirty="0" smtClean="0"/>
                    </a:p>
                    <a:p>
                      <a:pPr algn="ctr">
                        <a:lnSpc>
                          <a:spcPct val="115000"/>
                        </a:lnSpc>
                        <a:spcAft>
                          <a:spcPts val="1000"/>
                        </a:spcAft>
                      </a:pPr>
                      <a:r>
                        <a:rPr lang="de-DE" sz="2400" b="1" dirty="0" smtClean="0"/>
                        <a:t>Holländische </a:t>
                      </a:r>
                      <a:r>
                        <a:rPr lang="de-DE" sz="2400" b="1" dirty="0"/>
                        <a:t>Auktion</a:t>
                      </a:r>
                      <a:endParaRPr lang="de-DE" sz="2400" b="1" dirty="0">
                        <a:latin typeface="Calibri"/>
                        <a:ea typeface="Times New Roman"/>
                        <a:cs typeface="Times New Roman"/>
                      </a:endParaRPr>
                    </a:p>
                  </a:txBody>
                  <a:tcPr marL="68580" marR="68580" marT="0" marB="0">
                    <a:noFill/>
                  </a:tcPr>
                </a:tc>
                <a:tc>
                  <a:txBody>
                    <a:bodyPr/>
                    <a:lstStyle/>
                    <a:p>
                      <a:pPr algn="ctr">
                        <a:lnSpc>
                          <a:spcPct val="115000"/>
                        </a:lnSpc>
                        <a:spcAft>
                          <a:spcPts val="1000"/>
                        </a:spcAft>
                      </a:pPr>
                      <a:endParaRPr lang="de-DE" sz="2400" dirty="0" smtClean="0"/>
                    </a:p>
                    <a:p>
                      <a:pPr algn="ctr">
                        <a:lnSpc>
                          <a:spcPct val="115000"/>
                        </a:lnSpc>
                        <a:spcAft>
                          <a:spcPts val="1000"/>
                        </a:spcAft>
                      </a:pPr>
                      <a:r>
                        <a:rPr lang="de-DE" sz="2400" b="1" dirty="0" smtClean="0"/>
                        <a:t>Höchstpreis-</a:t>
                      </a:r>
                      <a:r>
                        <a:rPr lang="de-DE" sz="2400" b="1" dirty="0" err="1" smtClean="0"/>
                        <a:t>auktion</a:t>
                      </a:r>
                      <a:endParaRPr lang="de-DE" sz="2400" b="1" dirty="0">
                        <a:latin typeface="Calibri"/>
                        <a:ea typeface="Times New Roman"/>
                        <a:cs typeface="Times New Roman"/>
                      </a:endParaRPr>
                    </a:p>
                  </a:txBody>
                  <a:tcPr marL="68580" marR="68580" marT="0" marB="0">
                    <a:noFill/>
                  </a:tcPr>
                </a:tc>
              </a:tr>
              <a:tr h="1490669">
                <a:tc>
                  <a:txBody>
                    <a:bodyPr/>
                    <a:lstStyle/>
                    <a:p>
                      <a:pPr algn="just">
                        <a:lnSpc>
                          <a:spcPct val="115000"/>
                        </a:lnSpc>
                        <a:spcAft>
                          <a:spcPts val="1000"/>
                        </a:spcAft>
                      </a:pPr>
                      <a:endParaRPr lang="de-DE" sz="2400" dirty="0" smtClean="0">
                        <a:solidFill>
                          <a:schemeClr val="accent3">
                            <a:lumMod val="75000"/>
                          </a:schemeClr>
                        </a:solidFill>
                      </a:endParaRPr>
                    </a:p>
                    <a:p>
                      <a:pPr algn="just">
                        <a:lnSpc>
                          <a:spcPct val="115000"/>
                        </a:lnSpc>
                        <a:spcAft>
                          <a:spcPts val="1000"/>
                        </a:spcAft>
                      </a:pPr>
                      <a:r>
                        <a:rPr lang="de-DE" sz="2400" b="1" dirty="0" smtClean="0">
                          <a:solidFill>
                            <a:schemeClr val="accent3">
                              <a:lumMod val="75000"/>
                            </a:schemeClr>
                          </a:solidFill>
                        </a:rPr>
                        <a:t>Zweitpreisauktion</a:t>
                      </a:r>
                      <a:endParaRPr lang="de-DE" sz="2400" b="1" dirty="0">
                        <a:solidFill>
                          <a:schemeClr val="accent3">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1000"/>
                        </a:spcAft>
                      </a:pPr>
                      <a:endParaRPr lang="de-DE" sz="2400" dirty="0" smtClean="0"/>
                    </a:p>
                    <a:p>
                      <a:pPr algn="ctr">
                        <a:lnSpc>
                          <a:spcPct val="115000"/>
                        </a:lnSpc>
                        <a:spcAft>
                          <a:spcPts val="1000"/>
                        </a:spcAft>
                      </a:pPr>
                      <a:r>
                        <a:rPr lang="de-DE" sz="2400" b="1" dirty="0" smtClean="0">
                          <a:solidFill>
                            <a:schemeClr val="tx1">
                              <a:lumMod val="95000"/>
                              <a:lumOff val="5000"/>
                            </a:schemeClr>
                          </a:solidFill>
                        </a:rPr>
                        <a:t>Englische </a:t>
                      </a:r>
                      <a:r>
                        <a:rPr lang="de-DE" sz="2400" b="1" dirty="0">
                          <a:solidFill>
                            <a:schemeClr val="tx1">
                              <a:lumMod val="95000"/>
                              <a:lumOff val="5000"/>
                            </a:schemeClr>
                          </a:solidFill>
                        </a:rPr>
                        <a:t>Auktion</a:t>
                      </a:r>
                      <a:endParaRPr lang="de-DE" sz="2400" b="1" dirty="0">
                        <a:solidFill>
                          <a:schemeClr val="tx1">
                            <a:lumMod val="95000"/>
                            <a:lumOff val="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1000"/>
                        </a:spcAft>
                      </a:pPr>
                      <a:endParaRPr lang="de-DE" sz="2400" dirty="0" smtClean="0"/>
                    </a:p>
                    <a:p>
                      <a:pPr algn="ctr">
                        <a:lnSpc>
                          <a:spcPct val="115000"/>
                        </a:lnSpc>
                        <a:spcAft>
                          <a:spcPts val="1000"/>
                        </a:spcAft>
                      </a:pPr>
                      <a:r>
                        <a:rPr lang="de-DE" sz="2400" b="1" dirty="0" err="1" smtClean="0">
                          <a:solidFill>
                            <a:srgbClr val="0000FF"/>
                          </a:solidFill>
                        </a:rPr>
                        <a:t>Vickrey</a:t>
                      </a:r>
                      <a:r>
                        <a:rPr lang="de-DE" sz="2400" b="1" dirty="0" smtClean="0">
                          <a:solidFill>
                            <a:srgbClr val="0000FF"/>
                          </a:solidFill>
                        </a:rPr>
                        <a:t> </a:t>
                      </a:r>
                      <a:r>
                        <a:rPr lang="de-DE" sz="2400" b="1" dirty="0">
                          <a:solidFill>
                            <a:srgbClr val="0000FF"/>
                          </a:solidFill>
                        </a:rPr>
                        <a:t>Auktion</a:t>
                      </a:r>
                      <a:endParaRPr lang="de-DE" sz="2400" b="1" dirty="0">
                        <a:solidFill>
                          <a:srgbClr val="0000FF"/>
                        </a:solidFill>
                        <a:latin typeface="Calibri"/>
                        <a:ea typeface="Times New Roman"/>
                        <a:cs typeface="Times New Roman"/>
                      </a:endParaRPr>
                    </a:p>
                  </a:txBody>
                  <a:tcPr marL="68580" marR="68580" marT="0" marB="0">
                    <a:noFill/>
                  </a:tcPr>
                </a:tc>
              </a:tr>
            </a:tbl>
          </a:graphicData>
        </a:graphic>
      </p:graphicFrame>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Rhea">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749</Words>
  <Application>Microsoft Office PowerPoint</Application>
  <PresentationFormat>Bildschirmpräsentation (4:3)</PresentationFormat>
  <Paragraphs>227</Paragraphs>
  <Slides>34</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36" baseType="lpstr">
      <vt:lpstr>Rhea</vt:lpstr>
      <vt:lpstr>Photo Editor Photo</vt:lpstr>
      <vt:lpstr>  AUKTIONSTHEORIE </vt:lpstr>
      <vt:lpstr>Was ist eine AUKTION?</vt:lpstr>
      <vt:lpstr>HAUPTZIEL der Auktion</vt:lpstr>
      <vt:lpstr>2 verschiedene Blickwinkel</vt:lpstr>
      <vt:lpstr>Ablauf einer Auktion</vt:lpstr>
      <vt:lpstr>Auktionsformenabgrenzungen Gebotsabgabeform</vt:lpstr>
      <vt:lpstr>Auktionsformenabgrenzungen Preisfestlegung</vt:lpstr>
      <vt:lpstr>Wichtiger Begriff: Anreizkompatibilität</vt:lpstr>
      <vt:lpstr>Auktionsformen</vt:lpstr>
      <vt:lpstr>Erstpreisauktionen</vt:lpstr>
      <vt:lpstr>Zweitpreisauktionen</vt:lpstr>
      <vt:lpstr>William Vickrey (1914-1996)</vt:lpstr>
      <vt:lpstr>Vickrey Auktion  Die dominante Strategie</vt:lpstr>
      <vt:lpstr>Dominante Strategie</vt:lpstr>
      <vt:lpstr>Dominante Strategie</vt:lpstr>
      <vt:lpstr>Dominante Strategie</vt:lpstr>
      <vt:lpstr>Dominante Strategie</vt:lpstr>
      <vt:lpstr>Dominante Strategie</vt:lpstr>
      <vt:lpstr>Dominante Strategie</vt:lpstr>
      <vt:lpstr>Dominante Strategie</vt:lpstr>
      <vt:lpstr>Dominante Strategie</vt:lpstr>
      <vt:lpstr>Folie 22</vt:lpstr>
      <vt:lpstr>Wie sollte man bei                                   bieten? </vt:lpstr>
      <vt:lpstr>  Die Bietstrategie für Unikate  Beispiel:  Versteigert wird der Schuh des berühmten irakischen Journalist, mit dem er nach den ehemaligen amerikanischen Präsidenten Bush geworfen hat.      </vt:lpstr>
      <vt:lpstr>Wie viel ist uns dieses Unikat wert? </vt:lpstr>
      <vt:lpstr>Sie wurden überboten!</vt:lpstr>
      <vt:lpstr>Wer ist Sniper?</vt:lpstr>
      <vt:lpstr>Folie 28</vt:lpstr>
      <vt:lpstr>Die Bietstrategie für 2 oder mehrere Artikel</vt:lpstr>
      <vt:lpstr>Folie 30</vt:lpstr>
      <vt:lpstr>Bietstrategie bei mehreren Artikeln</vt:lpstr>
      <vt:lpstr>Schlußfolgerungen:</vt:lpstr>
      <vt:lpstr>Folie 33</vt:lpstr>
      <vt:lpstr>Folie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Wolke</dc:creator>
  <cp:lastModifiedBy>eldorado</cp:lastModifiedBy>
  <cp:revision>60</cp:revision>
  <dcterms:created xsi:type="dcterms:W3CDTF">2009-01-05T14:40:54Z</dcterms:created>
  <dcterms:modified xsi:type="dcterms:W3CDTF">2009-02-05T13:23:51Z</dcterms:modified>
</cp:coreProperties>
</file>