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83" r:id="rId4"/>
    <p:sldId id="28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1" r:id="rId20"/>
    <p:sldId id="274" r:id="rId21"/>
    <p:sldId id="273" r:id="rId22"/>
    <p:sldId id="275" r:id="rId23"/>
    <p:sldId id="28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6" r:id="rId32"/>
    <p:sldId id="287" r:id="rId33"/>
  </p:sldIdLst>
  <p:sldSz cx="9144000" cy="6858000" type="screen4x3"/>
  <p:notesSz cx="6858000" cy="9144000"/>
  <p:embeddedFontLs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cmsy10"/>
      <p:regular r:id="rId38"/>
    </p:embeddedFont>
    <p:embeddedFont>
      <p:font typeface="Cambria Math" pitchFamily="18" charset="0"/>
      <p:regular r:id="rId39"/>
    </p:embeddedFont>
    <p:embeddedFont>
      <p:font typeface="cmmi10"/>
      <p:regular r:id="rId40"/>
    </p:embeddedFont>
  </p:embeddedFontLst>
  <p:custDataLst>
    <p:tags r:id="rId4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13.04.2012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13.04.2012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13.04.2012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13.04.2012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13.04.2012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13.04.2012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13.04.2012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13.04.2012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13.04.2012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13.04.2012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13.04.2012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13.04.2012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ematik.uni-muenchen.de/~kpanagio/ModelsSS12.php" TargetMode="External"/><Relationship Id="rId2" Type="http://schemas.openxmlformats.org/officeDocument/2006/relationships/hyperlink" Target="mailto:kpanagio@math.lmu.d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9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tags" Target="../tags/tag4.xml"/><Relationship Id="rId16" Type="http://schemas.openxmlformats.org/officeDocument/2006/relationships/image" Target="../media/image12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7.png"/><Relationship Id="rId5" Type="http://schemas.openxmlformats.org/officeDocument/2006/relationships/tags" Target="../tags/tag7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6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ematik.uni-muenchen.de/~kpanagio/ModelsSS12.php" TargetMode="External"/><Relationship Id="rId2" Type="http://schemas.openxmlformats.org/officeDocument/2006/relationships/hyperlink" Target="mailto:kpanagio@math.lmu.d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Modelle für reale Netzwerke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Konstantinos </a:t>
            </a:r>
            <a:r>
              <a:rPr lang="de-DE" dirty="0" err="1" smtClean="0"/>
              <a:t>Panagiotou</a:t>
            </a:r>
            <a:endParaRPr lang="de-DE" dirty="0" smtClean="0"/>
          </a:p>
          <a:p>
            <a:r>
              <a:rPr lang="de-DE" sz="2800" dirty="0" smtClean="0">
                <a:hlinkClick r:id="rId2"/>
              </a:rPr>
              <a:t>kpanagio@math.lmu.de</a:t>
            </a:r>
            <a:endParaRPr lang="de-DE" sz="2800" dirty="0" smtClean="0"/>
          </a:p>
          <a:p>
            <a:r>
              <a:rPr lang="de-DE" sz="2800" dirty="0" smtClean="0">
                <a:hlinkClick r:id="rId3"/>
              </a:rPr>
              <a:t>www.mathematik.uni-muenchen.de</a:t>
            </a:r>
            <a:r>
              <a:rPr lang="de-DE" sz="2800" dirty="0">
                <a:hlinkClick r:id="rId3"/>
              </a:rPr>
              <a:t>/~kpanagio/ModelsSS12.php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Gradverteilung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Grad von einem Knoten: Anzahl der Nachbarn</a:t>
            </a:r>
            <a:endParaRPr lang="de-DE" dirty="0" smtClean="0"/>
          </a:p>
          <a:p>
            <a:r>
              <a:rPr lang="de-DE" dirty="0" smtClean="0"/>
              <a:t>Typisches Verhalten: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Für das Internet </a:t>
            </a:r>
            <a:r>
              <a:rPr lang="de-DE" dirty="0" smtClean="0"/>
              <a:t>(</a:t>
            </a:r>
            <a:r>
              <a:rPr lang="de-DE" dirty="0" smtClean="0">
                <a:latin typeface="cmmi10"/>
              </a:rPr>
              <a:t>¯</a:t>
            </a:r>
            <a:r>
              <a:rPr lang="de-DE" dirty="0" smtClean="0"/>
              <a:t> </a:t>
            </a:r>
            <a:r>
              <a:rPr lang="de-DE" dirty="0" smtClean="0">
                <a:latin typeface="cmsy10"/>
              </a:rPr>
              <a:t>¼</a:t>
            </a:r>
            <a:r>
              <a:rPr lang="de-DE" dirty="0" smtClean="0"/>
              <a:t> 2.2)           </a:t>
            </a:r>
            <a:r>
              <a:rPr lang="de-DE" sz="1400" dirty="0" smtClean="0"/>
              <a:t>[</a:t>
            </a:r>
            <a:r>
              <a:rPr lang="de-DE" sz="1400" dirty="0" err="1" smtClean="0"/>
              <a:t>Faloutsos</a:t>
            </a:r>
            <a:r>
              <a:rPr lang="de-DE" sz="1400" dirty="0" smtClean="0"/>
              <a:t> et al. ‘99, …]</a:t>
            </a:r>
            <a:endParaRPr lang="en-US" sz="1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Andere Verteilungen:</a:t>
            </a:r>
            <a:endParaRPr lang="de-DE" dirty="0" smtClean="0"/>
          </a:p>
          <a:p>
            <a:pPr lvl="1"/>
            <a:r>
              <a:rPr lang="de-DE" dirty="0" smtClean="0"/>
              <a:t>heavy </a:t>
            </a:r>
            <a:r>
              <a:rPr lang="de-DE" dirty="0" err="1" smtClean="0"/>
              <a:t>tailed</a:t>
            </a:r>
            <a:endParaRPr lang="de-DE" dirty="0" smtClean="0"/>
          </a:p>
          <a:p>
            <a:r>
              <a:rPr lang="de-DE" dirty="0" smtClean="0"/>
              <a:t>Beispiele:</a:t>
            </a:r>
            <a:endParaRPr lang="de-DE" dirty="0" smtClean="0"/>
          </a:p>
          <a:p>
            <a:pPr lvl="1"/>
            <a:r>
              <a:rPr lang="de-DE" dirty="0" smtClean="0"/>
              <a:t>Double Pareto</a:t>
            </a:r>
          </a:p>
          <a:p>
            <a:pPr lvl="1"/>
            <a:r>
              <a:rPr lang="de-DE" dirty="0" smtClean="0"/>
              <a:t>Lognormal</a:t>
            </a:r>
            <a:endParaRPr lang="en-US" dirty="0"/>
          </a:p>
        </p:txBody>
      </p:sp>
      <p:pic>
        <p:nvPicPr>
          <p:cNvPr id="6" name="Picture 5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157332" y="3140968"/>
            <a:ext cx="2825746" cy="30117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55577" y="4965882"/>
            <a:ext cx="3384375" cy="1836461"/>
            <a:chOff x="755577" y="4941168"/>
            <a:chExt cx="3384375" cy="1836461"/>
          </a:xfrm>
        </p:grpSpPr>
        <p:sp>
          <p:nvSpPr>
            <p:cNvPr id="7" name="Rectangle 6"/>
            <p:cNvSpPr/>
            <p:nvPr/>
          </p:nvSpPr>
          <p:spPr>
            <a:xfrm>
              <a:off x="1043608" y="4941168"/>
              <a:ext cx="3096344" cy="1584176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67744" y="6500630"/>
              <a:ext cx="7433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l</a:t>
              </a:r>
              <a:r>
                <a:rPr lang="de-DE" sz="1200" dirty="0" smtClean="0"/>
                <a:t>og(grad)</a:t>
              </a:r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324049" y="5519664"/>
              <a:ext cx="11400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log(</a:t>
              </a:r>
              <a:r>
                <a:rPr lang="de-DE" sz="1200" dirty="0" err="1" smtClean="0"/>
                <a:t>Pr</a:t>
              </a:r>
              <a:r>
                <a:rPr lang="de-DE" sz="1200" dirty="0" smtClean="0"/>
                <a:t>[</a:t>
              </a:r>
              <a:r>
                <a:rPr lang="de-DE" sz="1200" dirty="0" err="1" smtClean="0"/>
                <a:t>deg</a:t>
              </a:r>
              <a:r>
                <a:rPr lang="de-DE" sz="1200" dirty="0" smtClean="0"/>
                <a:t> </a:t>
              </a:r>
              <a:r>
                <a:rPr lang="de-DE" sz="1200" dirty="0" smtClean="0"/>
                <a:t>= k</a:t>
              </a:r>
              <a:r>
                <a:rPr lang="de-DE" sz="1200" dirty="0" smtClean="0"/>
                <a:t>])</a:t>
              </a:r>
              <a:endParaRPr lang="en-US" sz="12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301578" y="5090984"/>
              <a:ext cx="2537254" cy="11121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184314" y="4562389"/>
            <a:ext cx="3716405" cy="2295611"/>
            <a:chOff x="5184314" y="4562389"/>
            <a:chExt cx="3716405" cy="2295611"/>
          </a:xfrm>
        </p:grpSpPr>
        <p:pic>
          <p:nvPicPr>
            <p:cNvPr id="1026" name="Picture 2" descr="C:\Documents and Settings\Administrator\Desktop\DFG SPP\FacebookDegre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4314" y="4846320"/>
              <a:ext cx="3716405" cy="2011680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5765719" y="4562389"/>
              <a:ext cx="29030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[</a:t>
              </a:r>
              <a:r>
                <a:rPr lang="en-US" sz="1400" dirty="0" err="1" smtClean="0"/>
                <a:t>Gjoka</a:t>
              </a:r>
              <a:r>
                <a:rPr lang="en-US" sz="1400" dirty="0" smtClean="0"/>
                <a:t> et al. ‘10, </a:t>
              </a:r>
              <a:r>
                <a:rPr lang="it-IT" sz="1400" dirty="0" err="1" smtClean="0"/>
                <a:t>Backstrom</a:t>
              </a:r>
              <a:r>
                <a:rPr lang="it-IT" sz="1400" dirty="0" smtClean="0"/>
                <a:t> </a:t>
              </a:r>
              <a:r>
                <a:rPr lang="it-IT" sz="1400" dirty="0" err="1" smtClean="0"/>
                <a:t>et</a:t>
              </a:r>
              <a:r>
                <a:rPr lang="it-IT" sz="1400" dirty="0" smtClean="0"/>
                <a:t> al. ’11]</a:t>
              </a:r>
              <a:endParaRPr lang="en-US" sz="1400" dirty="0"/>
            </a:p>
          </p:txBody>
        </p:sp>
        <p:pic>
          <p:nvPicPr>
            <p:cNvPr id="1027" name="Picture 3" descr="C:\Documents and Settings\Administrator\Desktop\DFG SPP\icon_facebook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95764" y="4989047"/>
              <a:ext cx="365760" cy="3657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Eigenschaften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Eigenschaft 1</a:t>
            </a:r>
            <a:r>
              <a:rPr lang="de-DE" dirty="0" smtClean="0"/>
              <a:t>: </a:t>
            </a:r>
            <a:r>
              <a:rPr lang="de-DE" i="1" dirty="0" smtClean="0">
                <a:solidFill>
                  <a:srgbClr val="0070C0"/>
                </a:solidFill>
              </a:rPr>
              <a:t>Small </a:t>
            </a:r>
            <a:r>
              <a:rPr lang="de-DE" i="1" dirty="0" err="1" smtClean="0">
                <a:solidFill>
                  <a:srgbClr val="0070C0"/>
                </a:solidFill>
              </a:rPr>
              <a:t>Worlds</a:t>
            </a:r>
            <a:endParaRPr lang="de-DE" i="1" dirty="0" smtClean="0">
              <a:solidFill>
                <a:srgbClr val="0070C0"/>
              </a:solidFill>
            </a:endParaRPr>
          </a:p>
          <a:p>
            <a:r>
              <a:rPr lang="de-DE" dirty="0"/>
              <a:t>Eigenschaft </a:t>
            </a:r>
            <a:r>
              <a:rPr lang="de-DE" dirty="0" smtClean="0"/>
              <a:t>2: </a:t>
            </a:r>
            <a:r>
              <a:rPr lang="de-DE" i="1" dirty="0" smtClean="0">
                <a:solidFill>
                  <a:srgbClr val="0070C0"/>
                </a:solidFill>
              </a:rPr>
              <a:t>Heavy </a:t>
            </a:r>
            <a:r>
              <a:rPr lang="de-DE" i="1" dirty="0" err="1" smtClean="0">
                <a:solidFill>
                  <a:srgbClr val="0070C0"/>
                </a:solidFill>
              </a:rPr>
              <a:t>Tail</a:t>
            </a:r>
            <a:r>
              <a:rPr lang="de-DE" i="1" dirty="0" smtClean="0">
                <a:solidFill>
                  <a:srgbClr val="0070C0"/>
                </a:solidFill>
              </a:rPr>
              <a:t> Gradverteilung</a:t>
            </a:r>
            <a:endParaRPr lang="de-DE" i="1" dirty="0" smtClean="0">
              <a:solidFill>
                <a:srgbClr val="0070C0"/>
              </a:solidFill>
            </a:endParaRPr>
          </a:p>
          <a:p>
            <a:r>
              <a:rPr lang="de-DE" dirty="0"/>
              <a:t>Eigenschaft </a:t>
            </a:r>
            <a:r>
              <a:rPr lang="de-DE" dirty="0" smtClean="0"/>
              <a:t>3: </a:t>
            </a:r>
            <a:r>
              <a:rPr lang="de-DE" i="1" dirty="0" smtClean="0">
                <a:solidFill>
                  <a:srgbClr val="0070C0"/>
                </a:solidFill>
              </a:rPr>
              <a:t>Hohes Clustering</a:t>
            </a:r>
            <a:endParaRPr lang="en-US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Eine globale Eigenschaft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009361" y="1986198"/>
            <a:ext cx="2970548" cy="297054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86548" y="2470879"/>
            <a:ext cx="2003684" cy="2003684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63929" y="2648260"/>
            <a:ext cx="1633928" cy="1633928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61942" y="1454046"/>
            <a:ext cx="4302176" cy="4919455"/>
          </a:xfrm>
        </p:spPr>
        <p:txBody>
          <a:bodyPr>
            <a:normAutofit/>
          </a:bodyPr>
          <a:lstStyle/>
          <a:p>
            <a:r>
              <a:rPr lang="de-DE" sz="2400" dirty="0" smtClean="0"/>
              <a:t>Hierarchische Organisation</a:t>
            </a:r>
            <a:endParaRPr lang="de-DE" sz="2400" dirty="0" smtClean="0"/>
          </a:p>
        </p:txBody>
      </p:sp>
      <p:sp>
        <p:nvSpPr>
          <p:cNvPr id="9" name="Oval 8"/>
          <p:cNvSpPr/>
          <p:nvPr/>
        </p:nvSpPr>
        <p:spPr>
          <a:xfrm>
            <a:off x="1911264" y="2893100"/>
            <a:ext cx="1169233" cy="116923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69934" y="1661410"/>
            <a:ext cx="4015641" cy="3655187"/>
            <a:chOff x="2313704" y="1593955"/>
            <a:chExt cx="4015641" cy="3655187"/>
          </a:xfrm>
        </p:grpSpPr>
        <p:sp>
          <p:nvSpPr>
            <p:cNvPr id="11" name="Teardrop 10"/>
            <p:cNvSpPr/>
            <p:nvPr/>
          </p:nvSpPr>
          <p:spPr>
            <a:xfrm>
              <a:off x="2735705" y="4369633"/>
              <a:ext cx="365760" cy="365760"/>
            </a:xfrm>
            <a:prstGeom prst="teardrop">
              <a:avLst>
                <a:gd name="adj" fmla="val 123077"/>
              </a:avLst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ardrop 11"/>
            <p:cNvSpPr/>
            <p:nvPr/>
          </p:nvSpPr>
          <p:spPr>
            <a:xfrm rot="16200000">
              <a:off x="5493894" y="4459574"/>
              <a:ext cx="368258" cy="359764"/>
            </a:xfrm>
            <a:prstGeom prst="teardrop">
              <a:avLst>
                <a:gd name="adj" fmla="val 123077"/>
              </a:avLst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ardrop 12"/>
            <p:cNvSpPr/>
            <p:nvPr/>
          </p:nvSpPr>
          <p:spPr>
            <a:xfrm rot="12892026">
              <a:off x="5961087" y="3090474"/>
              <a:ext cx="368258" cy="359764"/>
            </a:xfrm>
            <a:prstGeom prst="teardrop">
              <a:avLst>
                <a:gd name="adj" fmla="val 123077"/>
              </a:avLst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ardrop 13"/>
            <p:cNvSpPr/>
            <p:nvPr/>
          </p:nvSpPr>
          <p:spPr>
            <a:xfrm rot="9907725">
              <a:off x="4929265" y="1593955"/>
              <a:ext cx="368258" cy="359764"/>
            </a:xfrm>
            <a:prstGeom prst="teardrop">
              <a:avLst>
                <a:gd name="adj" fmla="val 123077"/>
              </a:avLst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ardrop 14"/>
            <p:cNvSpPr/>
            <p:nvPr/>
          </p:nvSpPr>
          <p:spPr>
            <a:xfrm rot="4734326">
              <a:off x="2518346" y="2420910"/>
              <a:ext cx="368258" cy="359764"/>
            </a:xfrm>
            <a:prstGeom prst="teardrop">
              <a:avLst>
                <a:gd name="adj" fmla="val 123077"/>
              </a:avLst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2120437">
              <a:off x="2474537" y="3508929"/>
              <a:ext cx="237521" cy="229884"/>
            </a:xfrm>
            <a:prstGeom prst="teardrop">
              <a:avLst>
                <a:gd name="adj" fmla="val 147749"/>
              </a:avLst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ardrop 16"/>
            <p:cNvSpPr/>
            <p:nvPr/>
          </p:nvSpPr>
          <p:spPr>
            <a:xfrm rot="1516556">
              <a:off x="2566976" y="3848706"/>
              <a:ext cx="237521" cy="229884"/>
            </a:xfrm>
            <a:prstGeom prst="teardrop">
              <a:avLst>
                <a:gd name="adj" fmla="val 147749"/>
              </a:avLst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ardrop 17"/>
            <p:cNvSpPr/>
            <p:nvPr/>
          </p:nvSpPr>
          <p:spPr>
            <a:xfrm rot="20449341">
              <a:off x="3573816" y="4937991"/>
              <a:ext cx="237521" cy="229884"/>
            </a:xfrm>
            <a:prstGeom prst="teardrop">
              <a:avLst>
                <a:gd name="adj" fmla="val 147749"/>
              </a:avLst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ardrop 18"/>
            <p:cNvSpPr/>
            <p:nvPr/>
          </p:nvSpPr>
          <p:spPr>
            <a:xfrm rot="18052206">
              <a:off x="4505705" y="5015440"/>
              <a:ext cx="237521" cy="229884"/>
            </a:xfrm>
            <a:prstGeom prst="teardrop">
              <a:avLst>
                <a:gd name="adj" fmla="val 147749"/>
              </a:avLst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ardrop 19"/>
            <p:cNvSpPr/>
            <p:nvPr/>
          </p:nvSpPr>
          <p:spPr>
            <a:xfrm rot="14921282">
              <a:off x="5834833" y="3961131"/>
              <a:ext cx="237521" cy="229884"/>
            </a:xfrm>
            <a:prstGeom prst="teardrop">
              <a:avLst>
                <a:gd name="adj" fmla="val 147749"/>
              </a:avLst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ardrop 20"/>
            <p:cNvSpPr/>
            <p:nvPr/>
          </p:nvSpPr>
          <p:spPr>
            <a:xfrm rot="17044899">
              <a:off x="5166499" y="4922230"/>
              <a:ext cx="289783" cy="284122"/>
            </a:xfrm>
            <a:prstGeom prst="teardrop">
              <a:avLst>
                <a:gd name="adj" fmla="val 200000"/>
              </a:avLst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ardrop 21"/>
            <p:cNvSpPr/>
            <p:nvPr/>
          </p:nvSpPr>
          <p:spPr>
            <a:xfrm rot="11788041">
              <a:off x="5888525" y="2376399"/>
              <a:ext cx="289783" cy="284122"/>
            </a:xfrm>
            <a:prstGeom prst="teardrop">
              <a:avLst>
                <a:gd name="adj" fmla="val 200000"/>
              </a:avLst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ardrop 22"/>
            <p:cNvSpPr/>
            <p:nvPr/>
          </p:nvSpPr>
          <p:spPr>
            <a:xfrm rot="10800000">
              <a:off x="5546251" y="1906708"/>
              <a:ext cx="289783" cy="284122"/>
            </a:xfrm>
            <a:prstGeom prst="teardrop">
              <a:avLst>
                <a:gd name="adj" fmla="val 200000"/>
              </a:avLst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ardrop 23"/>
            <p:cNvSpPr/>
            <p:nvPr/>
          </p:nvSpPr>
          <p:spPr>
            <a:xfrm rot="3399890">
              <a:off x="2310873" y="2928536"/>
              <a:ext cx="289783" cy="284122"/>
            </a:xfrm>
            <a:prstGeom prst="teardrop">
              <a:avLst>
                <a:gd name="adj" fmla="val 200000"/>
              </a:avLst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172388" y="5340245"/>
            <a:ext cx="3290340" cy="4984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1100" dirty="0" smtClean="0"/>
              <a:t>[</a:t>
            </a:r>
            <a:r>
              <a:rPr lang="de-DE" sz="1100" dirty="0" err="1" smtClean="0"/>
              <a:t>Barabasi</a:t>
            </a:r>
            <a:r>
              <a:rPr lang="de-DE" sz="1100" dirty="0" smtClean="0"/>
              <a:t> et al.,  Science ’02] [Sales-</a:t>
            </a:r>
            <a:r>
              <a:rPr lang="de-DE" sz="1100" dirty="0" err="1" smtClean="0"/>
              <a:t>Padro</a:t>
            </a:r>
            <a:r>
              <a:rPr lang="de-DE" sz="1100" dirty="0" smtClean="0"/>
              <a:t> et al., PNAS ’03]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1100" dirty="0" smtClean="0"/>
              <a:t>[</a:t>
            </a:r>
            <a:r>
              <a:rPr lang="de-DE" sz="1100" dirty="0" err="1" smtClean="0"/>
              <a:t>Clauset</a:t>
            </a:r>
            <a:r>
              <a:rPr lang="de-DE" sz="1100" dirty="0" smtClean="0"/>
              <a:t> et al., Nature ’08] [</a:t>
            </a:r>
            <a:r>
              <a:rPr lang="de-DE" sz="1100" dirty="0" err="1" smtClean="0"/>
              <a:t>Boguna</a:t>
            </a:r>
            <a:r>
              <a:rPr lang="de-DE" sz="1100" dirty="0" smtClean="0"/>
              <a:t> et al., Nature ‘10] […]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Eigenschaften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Eigenschaft 1</a:t>
            </a:r>
            <a:r>
              <a:rPr lang="de-DE" dirty="0" smtClean="0"/>
              <a:t>: </a:t>
            </a:r>
            <a:r>
              <a:rPr lang="de-DE" i="1" dirty="0" smtClean="0">
                <a:solidFill>
                  <a:srgbClr val="0070C0"/>
                </a:solidFill>
              </a:rPr>
              <a:t>Small </a:t>
            </a:r>
            <a:r>
              <a:rPr lang="de-DE" i="1" dirty="0" err="1" smtClean="0">
                <a:solidFill>
                  <a:srgbClr val="0070C0"/>
                </a:solidFill>
              </a:rPr>
              <a:t>Worlds</a:t>
            </a:r>
            <a:endParaRPr lang="de-DE" i="1" dirty="0" smtClean="0">
              <a:solidFill>
                <a:srgbClr val="0070C0"/>
              </a:solidFill>
            </a:endParaRPr>
          </a:p>
          <a:p>
            <a:r>
              <a:rPr lang="de-DE" dirty="0" smtClean="0"/>
              <a:t>Eigenschaft </a:t>
            </a:r>
            <a:r>
              <a:rPr lang="de-DE" dirty="0" smtClean="0"/>
              <a:t>2: </a:t>
            </a:r>
            <a:r>
              <a:rPr lang="de-DE" i="1" dirty="0" smtClean="0">
                <a:solidFill>
                  <a:srgbClr val="0070C0"/>
                </a:solidFill>
              </a:rPr>
              <a:t>Heavy </a:t>
            </a:r>
            <a:r>
              <a:rPr lang="de-DE" i="1" dirty="0" err="1" smtClean="0">
                <a:solidFill>
                  <a:srgbClr val="0070C0"/>
                </a:solidFill>
              </a:rPr>
              <a:t>Tail</a:t>
            </a:r>
            <a:r>
              <a:rPr lang="de-DE" i="1" dirty="0" smtClean="0">
                <a:solidFill>
                  <a:srgbClr val="0070C0"/>
                </a:solidFill>
              </a:rPr>
              <a:t> Gradverteilung</a:t>
            </a:r>
            <a:endParaRPr lang="de-DE" i="1" dirty="0" smtClean="0">
              <a:solidFill>
                <a:srgbClr val="0070C0"/>
              </a:solidFill>
            </a:endParaRPr>
          </a:p>
          <a:p>
            <a:r>
              <a:rPr lang="de-DE" dirty="0" smtClean="0"/>
              <a:t>Eigenschaft 3</a:t>
            </a:r>
            <a:r>
              <a:rPr lang="de-DE" dirty="0" smtClean="0"/>
              <a:t>: </a:t>
            </a:r>
            <a:r>
              <a:rPr lang="de-DE" i="1" dirty="0" smtClean="0">
                <a:solidFill>
                  <a:srgbClr val="0070C0"/>
                </a:solidFill>
              </a:rPr>
              <a:t>Hohes Clustering</a:t>
            </a:r>
            <a:endParaRPr lang="de-DE" i="1" dirty="0" smtClean="0">
              <a:solidFill>
                <a:srgbClr val="0070C0"/>
              </a:solidFill>
            </a:endParaRPr>
          </a:p>
          <a:p>
            <a:r>
              <a:rPr lang="de-DE" dirty="0" smtClean="0"/>
              <a:t>Eigenschaft </a:t>
            </a:r>
            <a:r>
              <a:rPr lang="de-DE" dirty="0" smtClean="0"/>
              <a:t>4: </a:t>
            </a:r>
            <a:r>
              <a:rPr lang="de-DE" i="1" dirty="0" smtClean="0">
                <a:solidFill>
                  <a:srgbClr val="0070C0"/>
                </a:solidFill>
              </a:rPr>
              <a:t>Hierarchische Organisation</a:t>
            </a:r>
            <a:endParaRPr lang="en-US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822449" y="5820460"/>
            <a:ext cx="3717338" cy="507188"/>
            <a:chOff x="2822449" y="5820460"/>
            <a:chExt cx="3717338" cy="507188"/>
          </a:xfrm>
        </p:grpSpPr>
        <p:sp>
          <p:nvSpPr>
            <p:cNvPr id="21" name="Freeform 20"/>
            <p:cNvSpPr/>
            <p:nvPr/>
          </p:nvSpPr>
          <p:spPr>
            <a:xfrm flipH="1" flipV="1">
              <a:off x="2822449" y="5828995"/>
              <a:ext cx="736396" cy="345034"/>
            </a:xfrm>
            <a:custGeom>
              <a:avLst/>
              <a:gdLst>
                <a:gd name="connsiteX0" fmla="*/ 0 w 768096"/>
                <a:gd name="connsiteY0" fmla="*/ 286512 h 293827"/>
                <a:gd name="connsiteX1" fmla="*/ 358445 w 768096"/>
                <a:gd name="connsiteY1" fmla="*/ 1219 h 293827"/>
                <a:gd name="connsiteX2" fmla="*/ 768096 w 768096"/>
                <a:gd name="connsiteY2" fmla="*/ 293827 h 29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8096" h="293827">
                  <a:moveTo>
                    <a:pt x="0" y="286512"/>
                  </a:moveTo>
                  <a:cubicBezTo>
                    <a:pt x="115214" y="143256"/>
                    <a:pt x="230429" y="0"/>
                    <a:pt x="358445" y="1219"/>
                  </a:cubicBezTo>
                  <a:cubicBezTo>
                    <a:pt x="486461" y="2438"/>
                    <a:pt x="627278" y="148132"/>
                    <a:pt x="768096" y="293827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 flipH="1" flipV="1">
              <a:off x="3560065" y="5820460"/>
              <a:ext cx="726642" cy="345034"/>
            </a:xfrm>
            <a:custGeom>
              <a:avLst/>
              <a:gdLst>
                <a:gd name="connsiteX0" fmla="*/ 0 w 768096"/>
                <a:gd name="connsiteY0" fmla="*/ 286512 h 293827"/>
                <a:gd name="connsiteX1" fmla="*/ 358445 w 768096"/>
                <a:gd name="connsiteY1" fmla="*/ 1219 h 293827"/>
                <a:gd name="connsiteX2" fmla="*/ 768096 w 768096"/>
                <a:gd name="connsiteY2" fmla="*/ 293827 h 29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8096" h="293827">
                  <a:moveTo>
                    <a:pt x="0" y="286512"/>
                  </a:moveTo>
                  <a:cubicBezTo>
                    <a:pt x="115214" y="143256"/>
                    <a:pt x="230429" y="0"/>
                    <a:pt x="358445" y="1219"/>
                  </a:cubicBezTo>
                  <a:cubicBezTo>
                    <a:pt x="486461" y="2438"/>
                    <a:pt x="627278" y="148132"/>
                    <a:pt x="768096" y="293827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flipH="1" flipV="1">
              <a:off x="3573476" y="5833871"/>
              <a:ext cx="2227477" cy="345034"/>
            </a:xfrm>
            <a:custGeom>
              <a:avLst/>
              <a:gdLst>
                <a:gd name="connsiteX0" fmla="*/ 0 w 768096"/>
                <a:gd name="connsiteY0" fmla="*/ 286512 h 293827"/>
                <a:gd name="connsiteX1" fmla="*/ 358445 w 768096"/>
                <a:gd name="connsiteY1" fmla="*/ 1219 h 293827"/>
                <a:gd name="connsiteX2" fmla="*/ 768096 w 768096"/>
                <a:gd name="connsiteY2" fmla="*/ 293827 h 29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8096" h="293827">
                  <a:moveTo>
                    <a:pt x="0" y="286512"/>
                  </a:moveTo>
                  <a:cubicBezTo>
                    <a:pt x="115214" y="143256"/>
                    <a:pt x="230429" y="0"/>
                    <a:pt x="358445" y="1219"/>
                  </a:cubicBezTo>
                  <a:cubicBezTo>
                    <a:pt x="486461" y="2438"/>
                    <a:pt x="627278" y="148132"/>
                    <a:pt x="768096" y="293827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 flipH="1" flipV="1">
              <a:off x="3594200" y="5832652"/>
              <a:ext cx="2945587" cy="494996"/>
            </a:xfrm>
            <a:custGeom>
              <a:avLst/>
              <a:gdLst>
                <a:gd name="connsiteX0" fmla="*/ 0 w 768096"/>
                <a:gd name="connsiteY0" fmla="*/ 286512 h 293827"/>
                <a:gd name="connsiteX1" fmla="*/ 358445 w 768096"/>
                <a:gd name="connsiteY1" fmla="*/ 1219 h 293827"/>
                <a:gd name="connsiteX2" fmla="*/ 768096 w 768096"/>
                <a:gd name="connsiteY2" fmla="*/ 293827 h 29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8096" h="293827">
                  <a:moveTo>
                    <a:pt x="0" y="286512"/>
                  </a:moveTo>
                  <a:cubicBezTo>
                    <a:pt x="115214" y="143256"/>
                    <a:pt x="230429" y="0"/>
                    <a:pt x="358445" y="1219"/>
                  </a:cubicBezTo>
                  <a:cubicBezTo>
                    <a:pt x="486461" y="2438"/>
                    <a:pt x="627278" y="148132"/>
                    <a:pt x="768096" y="293827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Repräsentation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Frage: Wie beschreiben wir ein Netzwerk?</a:t>
            </a:r>
            <a:endParaRPr lang="de-DE" dirty="0" smtClean="0"/>
          </a:p>
          <a:p>
            <a:r>
              <a:rPr lang="de-DE" dirty="0" err="1" smtClean="0"/>
              <a:t>WebGraph</a:t>
            </a:r>
            <a:r>
              <a:rPr lang="de-DE" dirty="0" smtClean="0"/>
              <a:t> Project (University </a:t>
            </a:r>
            <a:r>
              <a:rPr lang="de-DE" dirty="0" err="1" smtClean="0"/>
              <a:t>of</a:t>
            </a:r>
            <a:r>
              <a:rPr lang="de-DE" dirty="0" smtClean="0"/>
              <a:t> Milano)</a:t>
            </a:r>
          </a:p>
          <a:p>
            <a:pPr lvl="1"/>
            <a:r>
              <a:rPr lang="de-DE" i="1" dirty="0" smtClean="0">
                <a:solidFill>
                  <a:srgbClr val="0070C0"/>
                </a:solidFill>
              </a:rPr>
              <a:t>Lokalität </a:t>
            </a:r>
            <a:r>
              <a:rPr lang="de-DE" dirty="0" smtClean="0"/>
              <a:t>ist ein wichtiges Phänomen</a:t>
            </a:r>
            <a:endParaRPr lang="de-DE" dirty="0" smtClean="0"/>
          </a:p>
          <a:p>
            <a:pPr lvl="1"/>
            <a:r>
              <a:rPr lang="de-DE" dirty="0" smtClean="0"/>
              <a:t>Für das WWW, ~ 2 Bits/Kante</a:t>
            </a:r>
            <a:endParaRPr lang="de-DE" dirty="0" smtClean="0"/>
          </a:p>
          <a:p>
            <a:pPr lvl="1"/>
            <a:r>
              <a:rPr lang="de-DE" dirty="0" smtClean="0"/>
              <a:t>für </a:t>
            </a:r>
            <a:r>
              <a:rPr lang="de-DE" dirty="0" smtClean="0"/>
              <a:t>Facebook: </a:t>
            </a:r>
            <a:r>
              <a:rPr lang="de-DE" dirty="0" smtClean="0"/>
              <a:t>9 Bits pro Kante</a:t>
            </a:r>
            <a:endParaRPr lang="de-DE" dirty="0" smtClean="0"/>
          </a:p>
          <a:p>
            <a:pPr lvl="1"/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2092148" y="5340097"/>
            <a:ext cx="3738065" cy="475487"/>
            <a:chOff x="2092148" y="5340097"/>
            <a:chExt cx="3738065" cy="475487"/>
          </a:xfrm>
        </p:grpSpPr>
        <p:sp>
          <p:nvSpPr>
            <p:cNvPr id="15" name="Freeform 14"/>
            <p:cNvSpPr/>
            <p:nvPr/>
          </p:nvSpPr>
          <p:spPr>
            <a:xfrm>
              <a:off x="2816352" y="5521757"/>
              <a:ext cx="768096" cy="293827"/>
            </a:xfrm>
            <a:custGeom>
              <a:avLst/>
              <a:gdLst>
                <a:gd name="connsiteX0" fmla="*/ 0 w 768096"/>
                <a:gd name="connsiteY0" fmla="*/ 286512 h 293827"/>
                <a:gd name="connsiteX1" fmla="*/ 358445 w 768096"/>
                <a:gd name="connsiteY1" fmla="*/ 1219 h 293827"/>
                <a:gd name="connsiteX2" fmla="*/ 768096 w 768096"/>
                <a:gd name="connsiteY2" fmla="*/ 293827 h 29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8096" h="293827">
                  <a:moveTo>
                    <a:pt x="0" y="286512"/>
                  </a:moveTo>
                  <a:cubicBezTo>
                    <a:pt x="115214" y="143256"/>
                    <a:pt x="230429" y="0"/>
                    <a:pt x="358445" y="1219"/>
                  </a:cubicBezTo>
                  <a:cubicBezTo>
                    <a:pt x="486461" y="2438"/>
                    <a:pt x="627278" y="148132"/>
                    <a:pt x="768096" y="293827"/>
                  </a:cubicBez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851709" y="5442509"/>
              <a:ext cx="1434998" cy="351130"/>
            </a:xfrm>
            <a:custGeom>
              <a:avLst/>
              <a:gdLst>
                <a:gd name="connsiteX0" fmla="*/ 0 w 768096"/>
                <a:gd name="connsiteY0" fmla="*/ 286512 h 293827"/>
                <a:gd name="connsiteX1" fmla="*/ 358445 w 768096"/>
                <a:gd name="connsiteY1" fmla="*/ 1219 h 293827"/>
                <a:gd name="connsiteX2" fmla="*/ 768096 w 768096"/>
                <a:gd name="connsiteY2" fmla="*/ 293827 h 29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8096" h="293827">
                  <a:moveTo>
                    <a:pt x="0" y="286512"/>
                  </a:moveTo>
                  <a:cubicBezTo>
                    <a:pt x="115214" y="143256"/>
                    <a:pt x="230429" y="0"/>
                    <a:pt x="358445" y="1219"/>
                  </a:cubicBezTo>
                  <a:cubicBezTo>
                    <a:pt x="486461" y="2438"/>
                    <a:pt x="627278" y="148132"/>
                    <a:pt x="768096" y="293827"/>
                  </a:cubicBez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851708" y="5340097"/>
              <a:ext cx="2978505" cy="460858"/>
            </a:xfrm>
            <a:custGeom>
              <a:avLst/>
              <a:gdLst>
                <a:gd name="connsiteX0" fmla="*/ 0 w 768096"/>
                <a:gd name="connsiteY0" fmla="*/ 286512 h 293827"/>
                <a:gd name="connsiteX1" fmla="*/ 358445 w 768096"/>
                <a:gd name="connsiteY1" fmla="*/ 1219 h 293827"/>
                <a:gd name="connsiteX2" fmla="*/ 768096 w 768096"/>
                <a:gd name="connsiteY2" fmla="*/ 293827 h 29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8096" h="293827">
                  <a:moveTo>
                    <a:pt x="0" y="286512"/>
                  </a:moveTo>
                  <a:cubicBezTo>
                    <a:pt x="115214" y="143256"/>
                    <a:pt x="230429" y="0"/>
                    <a:pt x="358445" y="1219"/>
                  </a:cubicBezTo>
                  <a:cubicBezTo>
                    <a:pt x="486461" y="2438"/>
                    <a:pt x="627278" y="148132"/>
                    <a:pt x="768096" y="293827"/>
                  </a:cubicBez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 flipH="1">
              <a:off x="2092148" y="5522975"/>
              <a:ext cx="736396" cy="285293"/>
            </a:xfrm>
            <a:custGeom>
              <a:avLst/>
              <a:gdLst>
                <a:gd name="connsiteX0" fmla="*/ 0 w 768096"/>
                <a:gd name="connsiteY0" fmla="*/ 286512 h 293827"/>
                <a:gd name="connsiteX1" fmla="*/ 358445 w 768096"/>
                <a:gd name="connsiteY1" fmla="*/ 1219 h 293827"/>
                <a:gd name="connsiteX2" fmla="*/ 768096 w 768096"/>
                <a:gd name="connsiteY2" fmla="*/ 293827 h 29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8096" h="293827">
                  <a:moveTo>
                    <a:pt x="0" y="286512"/>
                  </a:moveTo>
                  <a:cubicBezTo>
                    <a:pt x="115214" y="143256"/>
                    <a:pt x="230429" y="0"/>
                    <a:pt x="358445" y="1219"/>
                  </a:cubicBezTo>
                  <a:cubicBezTo>
                    <a:pt x="486461" y="2438"/>
                    <a:pt x="627278" y="148132"/>
                    <a:pt x="768096" y="293827"/>
                  </a:cubicBez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37442" y="5752513"/>
            <a:ext cx="6137486" cy="121124"/>
            <a:chOff x="1237442" y="5752513"/>
            <a:chExt cx="6137486" cy="121124"/>
          </a:xfrm>
        </p:grpSpPr>
        <p:sp>
          <p:nvSpPr>
            <p:cNvPr id="4" name="Oval 3"/>
            <p:cNvSpPr/>
            <p:nvPr/>
          </p:nvSpPr>
          <p:spPr>
            <a:xfrm>
              <a:off x="1237442" y="5756062"/>
              <a:ext cx="108857" cy="10885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039966" y="5760468"/>
              <a:ext cx="108857" cy="10885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768507" y="5759561"/>
              <a:ext cx="108857" cy="10885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523464" y="5758680"/>
              <a:ext cx="108857" cy="10885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236139" y="5752513"/>
              <a:ext cx="108857" cy="10885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006951" y="5756919"/>
              <a:ext cx="108857" cy="10885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782584" y="5764780"/>
              <a:ext cx="108857" cy="10885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495259" y="5758613"/>
              <a:ext cx="108857" cy="10885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266071" y="5763019"/>
              <a:ext cx="108857" cy="10885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Property 1: </a:t>
            </a:r>
            <a:r>
              <a:rPr lang="de-DE" i="1" dirty="0" smtClean="0">
                <a:solidFill>
                  <a:srgbClr val="0070C0"/>
                </a:solidFill>
              </a:rPr>
              <a:t>Small </a:t>
            </a:r>
            <a:r>
              <a:rPr lang="de-DE" i="1" dirty="0" err="1" smtClean="0">
                <a:solidFill>
                  <a:srgbClr val="0070C0"/>
                </a:solidFill>
              </a:rPr>
              <a:t>Worlds</a:t>
            </a:r>
            <a:endParaRPr lang="de-DE" i="1" dirty="0" smtClean="0">
              <a:solidFill>
                <a:srgbClr val="0070C0"/>
              </a:solidFill>
            </a:endParaRPr>
          </a:p>
          <a:p>
            <a:r>
              <a:rPr lang="de-DE" dirty="0" smtClean="0"/>
              <a:t>Property 2: </a:t>
            </a:r>
            <a:r>
              <a:rPr lang="de-DE" i="1" dirty="0" smtClean="0">
                <a:solidFill>
                  <a:srgbClr val="0070C0"/>
                </a:solidFill>
              </a:rPr>
              <a:t>Heavy </a:t>
            </a:r>
            <a:r>
              <a:rPr lang="de-DE" i="1" dirty="0" err="1" smtClean="0">
                <a:solidFill>
                  <a:srgbClr val="0070C0"/>
                </a:solidFill>
              </a:rPr>
              <a:t>Tailed</a:t>
            </a:r>
            <a:r>
              <a:rPr lang="de-DE" i="1" dirty="0" smtClean="0">
                <a:solidFill>
                  <a:srgbClr val="0070C0"/>
                </a:solidFill>
              </a:rPr>
              <a:t> </a:t>
            </a:r>
            <a:r>
              <a:rPr lang="de-DE" i="1" dirty="0" err="1" smtClean="0">
                <a:solidFill>
                  <a:srgbClr val="0070C0"/>
                </a:solidFill>
              </a:rPr>
              <a:t>Degree</a:t>
            </a:r>
            <a:r>
              <a:rPr lang="de-DE" i="1" dirty="0" smtClean="0">
                <a:solidFill>
                  <a:srgbClr val="0070C0"/>
                </a:solidFill>
              </a:rPr>
              <a:t> Distribution</a:t>
            </a:r>
          </a:p>
          <a:p>
            <a:r>
              <a:rPr lang="de-DE" dirty="0" smtClean="0"/>
              <a:t>Property 3: </a:t>
            </a:r>
            <a:r>
              <a:rPr lang="de-DE" i="1" dirty="0" smtClean="0">
                <a:solidFill>
                  <a:srgbClr val="0070C0"/>
                </a:solidFill>
              </a:rPr>
              <a:t>High Clustering</a:t>
            </a:r>
          </a:p>
          <a:p>
            <a:r>
              <a:rPr lang="de-DE" dirty="0" smtClean="0"/>
              <a:t>Property 4: </a:t>
            </a:r>
            <a:r>
              <a:rPr lang="de-DE" i="1" dirty="0" err="1" smtClean="0">
                <a:solidFill>
                  <a:srgbClr val="0070C0"/>
                </a:solidFill>
              </a:rPr>
              <a:t>Hierarchical</a:t>
            </a:r>
            <a:r>
              <a:rPr lang="de-DE" i="1" dirty="0" smtClean="0">
                <a:solidFill>
                  <a:srgbClr val="0070C0"/>
                </a:solidFill>
              </a:rPr>
              <a:t> Organisation</a:t>
            </a:r>
          </a:p>
          <a:p>
            <a:r>
              <a:rPr lang="de-DE" dirty="0" smtClean="0"/>
              <a:t>Property 5: </a:t>
            </a:r>
            <a:r>
              <a:rPr lang="de-DE" i="1" dirty="0" err="1" smtClean="0">
                <a:solidFill>
                  <a:srgbClr val="0070C0"/>
                </a:solidFill>
              </a:rPr>
              <a:t>Compressibility</a:t>
            </a:r>
            <a:endParaRPr lang="de-DE" i="1" dirty="0" smtClean="0">
              <a:solidFill>
                <a:srgbClr val="0070C0"/>
              </a:solidFill>
            </a:endParaRPr>
          </a:p>
          <a:p>
            <a:r>
              <a:rPr lang="de-DE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Mathematische Modelle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Klassische Zufallsgraphen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7643"/>
          </a:xfrm>
        </p:spPr>
        <p:txBody>
          <a:bodyPr>
            <a:normAutofit/>
          </a:bodyPr>
          <a:lstStyle/>
          <a:p>
            <a:r>
              <a:rPr lang="de-DE" dirty="0" err="1" smtClean="0"/>
              <a:t>Erdös-Renyi</a:t>
            </a:r>
            <a:r>
              <a:rPr lang="de-DE" dirty="0" smtClean="0"/>
              <a:t> </a:t>
            </a:r>
            <a:r>
              <a:rPr lang="de-DE" dirty="0" smtClean="0"/>
              <a:t>- das </a:t>
            </a:r>
            <a:r>
              <a:rPr lang="de-DE" i="1" dirty="0" smtClean="0">
                <a:solidFill>
                  <a:srgbClr val="0070C0"/>
                </a:solidFill>
                <a:latin typeface="Calibri"/>
              </a:rPr>
              <a:t>G(</a:t>
            </a:r>
            <a:r>
              <a:rPr lang="de-DE" i="1" dirty="0" err="1" smtClean="0">
                <a:solidFill>
                  <a:srgbClr val="0070C0"/>
                </a:solidFill>
                <a:latin typeface="Calibri"/>
              </a:rPr>
              <a:t>n,p</a:t>
            </a:r>
            <a:r>
              <a:rPr lang="de-DE" i="1" dirty="0" smtClean="0">
                <a:solidFill>
                  <a:srgbClr val="0070C0"/>
                </a:solidFill>
                <a:latin typeface="Calibri"/>
              </a:rPr>
              <a:t>)</a:t>
            </a:r>
            <a:r>
              <a:rPr lang="de-DE" dirty="0" smtClean="0">
                <a:latin typeface="Calibri"/>
              </a:rPr>
              <a:t> </a:t>
            </a:r>
            <a:r>
              <a:rPr lang="de-DE" dirty="0" err="1" smtClean="0">
                <a:latin typeface="Calibri"/>
              </a:rPr>
              <a:t>model</a:t>
            </a:r>
            <a:endParaRPr lang="de-DE" dirty="0" smtClean="0"/>
          </a:p>
          <a:p>
            <a:pPr lvl="1"/>
            <a:r>
              <a:rPr lang="de-DE" i="1" dirty="0" smtClean="0">
                <a:solidFill>
                  <a:srgbClr val="0070C0"/>
                </a:solidFill>
              </a:rPr>
              <a:t>n</a:t>
            </a:r>
            <a:r>
              <a:rPr lang="de-DE" dirty="0" smtClean="0"/>
              <a:t> </a:t>
            </a:r>
            <a:r>
              <a:rPr lang="de-DE" dirty="0" smtClean="0"/>
              <a:t>Knoten</a:t>
            </a:r>
            <a:endParaRPr lang="de-DE" dirty="0" smtClean="0"/>
          </a:p>
          <a:p>
            <a:pPr lvl="1"/>
            <a:r>
              <a:rPr lang="de-DE" dirty="0" smtClean="0"/>
              <a:t>Füge jede Kante hinzu mit Wahrscheinlichkeit </a:t>
            </a:r>
            <a:r>
              <a:rPr lang="de-DE" i="1" dirty="0" smtClean="0">
                <a:solidFill>
                  <a:srgbClr val="0070C0"/>
                </a:solidFill>
              </a:rPr>
              <a:t>p</a:t>
            </a:r>
          </a:p>
          <a:p>
            <a:r>
              <a:rPr lang="de-DE" dirty="0" smtClean="0"/>
              <a:t>Eigenschaften</a:t>
            </a:r>
            <a:endParaRPr lang="de-DE" dirty="0" smtClean="0"/>
          </a:p>
          <a:p>
            <a:pPr lvl="1"/>
            <a:r>
              <a:rPr lang="de-DE" dirty="0" smtClean="0"/>
              <a:t>logarithmischer Diameter</a:t>
            </a:r>
            <a:endParaRPr lang="de-DE" dirty="0" smtClean="0"/>
          </a:p>
          <a:p>
            <a:pPr lvl="1"/>
            <a:r>
              <a:rPr lang="de-DE" dirty="0" err="1" smtClean="0"/>
              <a:t>Poisson</a:t>
            </a:r>
            <a:r>
              <a:rPr lang="de-DE" dirty="0" smtClean="0"/>
              <a:t> </a:t>
            </a:r>
            <a:r>
              <a:rPr lang="de-DE" dirty="0" smtClean="0"/>
              <a:t>Gradsequenz (</a:t>
            </a:r>
            <a:r>
              <a:rPr lang="de-DE" dirty="0" err="1" smtClean="0"/>
              <a:t>exponential</a:t>
            </a:r>
            <a:r>
              <a:rPr lang="de-DE" dirty="0" smtClean="0"/>
              <a:t> </a:t>
            </a:r>
            <a:r>
              <a:rPr lang="de-DE" dirty="0" err="1" smtClean="0"/>
              <a:t>tails</a:t>
            </a:r>
            <a:r>
              <a:rPr lang="de-DE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Watts-</a:t>
            </a:r>
            <a:r>
              <a:rPr lang="de-DE" dirty="0" err="1" smtClean="0"/>
              <a:t>Strogatz</a:t>
            </a:r>
            <a:r>
              <a:rPr lang="de-DE" dirty="0" smtClean="0"/>
              <a:t> ‘99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0496" cy="4525963"/>
          </a:xfrm>
        </p:spPr>
        <p:txBody>
          <a:bodyPr/>
          <a:lstStyle/>
          <a:p>
            <a:r>
              <a:rPr lang="de-DE" dirty="0" smtClean="0"/>
              <a:t>Der erste Versuch, reale Graphen zu modellieren</a:t>
            </a:r>
            <a:endParaRPr lang="de-DE" dirty="0" smtClean="0"/>
          </a:p>
          <a:p>
            <a:r>
              <a:rPr lang="de-DE" dirty="0" smtClean="0"/>
              <a:t>Idee: mische</a:t>
            </a:r>
            <a:endParaRPr lang="de-DE" dirty="0" smtClean="0"/>
          </a:p>
          <a:p>
            <a:pPr lvl="1"/>
            <a:r>
              <a:rPr lang="de-DE" i="1" dirty="0" smtClean="0">
                <a:solidFill>
                  <a:srgbClr val="0070C0"/>
                </a:solidFill>
              </a:rPr>
              <a:t>deterministische Strukturen </a:t>
            </a:r>
            <a:r>
              <a:rPr lang="de-DE" dirty="0" smtClean="0"/>
              <a:t>mit</a:t>
            </a:r>
            <a:endParaRPr lang="de-DE" dirty="0" smtClean="0"/>
          </a:p>
          <a:p>
            <a:pPr lvl="1"/>
            <a:r>
              <a:rPr lang="de-DE" i="1" dirty="0" smtClean="0">
                <a:solidFill>
                  <a:srgbClr val="0070C0"/>
                </a:solidFill>
              </a:rPr>
              <a:t>zufälligen Kanten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Documents and Settings\Administrator\Desktop\DFG SPP\393440aa.eps.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125" y="3856148"/>
            <a:ext cx="5715000" cy="273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Modelle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37554" y="1600200"/>
            <a:ext cx="4362629" cy="4525963"/>
          </a:xfrm>
        </p:spPr>
        <p:txBody>
          <a:bodyPr>
            <a:normAutofit/>
          </a:bodyPr>
          <a:lstStyle/>
          <a:p>
            <a:r>
              <a:rPr lang="de-DE" sz="2400" b="1" dirty="0" err="1" smtClean="0">
                <a:solidFill>
                  <a:srgbClr val="0070C0"/>
                </a:solidFill>
              </a:rPr>
              <a:t>Preferential</a:t>
            </a:r>
            <a:r>
              <a:rPr lang="de-DE" sz="2400" b="1" dirty="0" smtClean="0">
                <a:solidFill>
                  <a:srgbClr val="0070C0"/>
                </a:solidFill>
              </a:rPr>
              <a:t> </a:t>
            </a:r>
            <a:r>
              <a:rPr lang="de-DE" sz="2400" b="1" dirty="0" err="1" smtClean="0">
                <a:solidFill>
                  <a:srgbClr val="0070C0"/>
                </a:solidFill>
              </a:rPr>
              <a:t>Attachment</a:t>
            </a:r>
            <a:r>
              <a:rPr lang="de-DE" sz="2400" b="1" dirty="0" smtClean="0">
                <a:solidFill>
                  <a:srgbClr val="0070C0"/>
                </a:solidFill>
              </a:rPr>
              <a:t> (PA)</a:t>
            </a:r>
            <a:r>
              <a:rPr lang="de-DE" sz="2400" dirty="0" smtClean="0"/>
              <a:t>:</a:t>
            </a:r>
            <a:endParaRPr lang="en-US" sz="2400" dirty="0" smtClean="0"/>
          </a:p>
          <a:p>
            <a:pPr>
              <a:buNone/>
            </a:pPr>
            <a:r>
              <a:rPr lang="de-DE" sz="2400" dirty="0" smtClean="0"/>
              <a:t>	</a:t>
            </a:r>
            <a:r>
              <a:rPr lang="de-DE" sz="2400" dirty="0" smtClean="0"/>
              <a:t>Zwei Parameter: </a:t>
            </a:r>
            <a:r>
              <a:rPr lang="de-DE" sz="2400" i="1" dirty="0" smtClean="0"/>
              <a:t>m</a:t>
            </a:r>
            <a:r>
              <a:rPr lang="de-DE" sz="2400" dirty="0" smtClean="0"/>
              <a:t>, </a:t>
            </a:r>
            <a:r>
              <a:rPr lang="de-DE" sz="2400" dirty="0" smtClean="0">
                <a:latin typeface="cmmi10"/>
              </a:rPr>
              <a:t>±</a:t>
            </a:r>
            <a:r>
              <a:rPr lang="de-DE" sz="2400" dirty="0" smtClean="0"/>
              <a:t> </a:t>
            </a:r>
            <a:r>
              <a:rPr lang="el-GR" sz="2400" i="1" dirty="0" smtClean="0"/>
              <a:t>&gt;</a:t>
            </a:r>
            <a:r>
              <a:rPr lang="de-DE" sz="2400" i="1" dirty="0" smtClean="0"/>
              <a:t> -m</a:t>
            </a:r>
            <a:endParaRPr lang="de-DE" sz="2400" i="1" dirty="0" smtClean="0">
              <a:latin typeface="cmmi10"/>
            </a:endParaRPr>
          </a:p>
          <a:p>
            <a:pPr>
              <a:buNone/>
            </a:pPr>
            <a:endParaRPr lang="de-DE" sz="2600" dirty="0" smtClean="0">
              <a:latin typeface="cmmi10"/>
            </a:endParaRPr>
          </a:p>
          <a:p>
            <a:pPr>
              <a:buNone/>
            </a:pPr>
            <a:endParaRPr lang="de-DE" sz="2600" dirty="0" smtClean="0">
              <a:latin typeface="cmmi10"/>
            </a:endParaRPr>
          </a:p>
          <a:p>
            <a:pPr>
              <a:buNone/>
            </a:pPr>
            <a:endParaRPr lang="de-DE" sz="2600" dirty="0" smtClean="0">
              <a:latin typeface="cmmi10"/>
            </a:endParaRPr>
          </a:p>
          <a:p>
            <a:pPr>
              <a:buNone/>
            </a:pPr>
            <a:endParaRPr lang="de-DE" sz="2600" dirty="0" smtClean="0">
              <a:latin typeface="cmmi10"/>
            </a:endParaRPr>
          </a:p>
          <a:p>
            <a:pPr>
              <a:buNone/>
            </a:pPr>
            <a:endParaRPr lang="de-DE" sz="2600" dirty="0" smtClean="0">
              <a:latin typeface="cmmi10"/>
            </a:endParaRPr>
          </a:p>
          <a:p>
            <a:pPr>
              <a:buNone/>
            </a:pPr>
            <a:endParaRPr lang="de-DE" sz="2600" dirty="0" smtClean="0">
              <a:latin typeface="cmmi1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02229" y="2902857"/>
            <a:ext cx="108857" cy="10885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84400" y="2902857"/>
            <a:ext cx="108857" cy="10885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6"/>
            <a:endCxn id="6" idx="2"/>
          </p:cNvCxnSpPr>
          <p:nvPr/>
        </p:nvCxnSpPr>
        <p:spPr>
          <a:xfrm>
            <a:off x="1611086" y="2957286"/>
            <a:ext cx="5733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634343" y="2833914"/>
            <a:ext cx="304800" cy="25450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892630" y="3418114"/>
            <a:ext cx="2017486" cy="14949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300588" y="3770085"/>
            <a:ext cx="330708" cy="254508"/>
          </a:xfrm>
          <a:prstGeom prst="rect">
            <a:avLst/>
          </a:prstGeom>
          <a:noFill/>
          <a:ln/>
          <a:effectLst/>
        </p:spPr>
      </p:pic>
      <p:sp>
        <p:nvSpPr>
          <p:cNvPr id="11" name="Oval 10"/>
          <p:cNvSpPr/>
          <p:nvPr/>
        </p:nvSpPr>
        <p:spPr>
          <a:xfrm>
            <a:off x="3526971" y="3882579"/>
            <a:ext cx="108857" cy="10885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88457" y="3824522"/>
            <a:ext cx="108857" cy="10885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2" idx="6"/>
            <a:endCxn id="11" idx="2"/>
          </p:cNvCxnSpPr>
          <p:nvPr/>
        </p:nvCxnSpPr>
        <p:spPr>
          <a:xfrm>
            <a:off x="2097314" y="3878951"/>
            <a:ext cx="1429657" cy="580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406347" y="5127168"/>
            <a:ext cx="4027760" cy="547918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3539417" y="3639465"/>
            <a:ext cx="178307" cy="126491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1941068" y="3581406"/>
            <a:ext cx="152834" cy="126852"/>
          </a:xfrm>
          <a:prstGeom prst="rect">
            <a:avLst/>
          </a:prstGeom>
          <a:noFill/>
          <a:ln/>
          <a:effectLst/>
        </p:spPr>
      </p:pic>
      <p:cxnSp>
        <p:nvCxnSpPr>
          <p:cNvPr id="17" name="Straight Connector 16"/>
          <p:cNvCxnSpPr>
            <a:endCxn id="11" idx="2"/>
          </p:cNvCxnSpPr>
          <p:nvPr/>
        </p:nvCxnSpPr>
        <p:spPr>
          <a:xfrm flipV="1">
            <a:off x="2010229" y="3937008"/>
            <a:ext cx="1516742" cy="2866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1" idx="2"/>
          </p:cNvCxnSpPr>
          <p:nvPr/>
        </p:nvCxnSpPr>
        <p:spPr>
          <a:xfrm flipV="1">
            <a:off x="2133600" y="3937008"/>
            <a:ext cx="1393371" cy="6277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886857" y="4187380"/>
            <a:ext cx="108857" cy="10885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010229" y="4542979"/>
            <a:ext cx="108857" cy="10885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1139906" y="5889168"/>
            <a:ext cx="2426205" cy="294890"/>
          </a:xfrm>
          <a:prstGeom prst="rect">
            <a:avLst/>
          </a:prstGeom>
          <a:noFill/>
          <a:ln/>
          <a:effectLst/>
        </p:spPr>
      </p:pic>
      <p:cxnSp>
        <p:nvCxnSpPr>
          <p:cNvPr id="22" name="Straight Connector 21"/>
          <p:cNvCxnSpPr/>
          <p:nvPr/>
        </p:nvCxnSpPr>
        <p:spPr>
          <a:xfrm rot="16200000" flipH="1">
            <a:off x="2666288" y="3905416"/>
            <a:ext cx="3837061" cy="25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 txBox="1">
            <a:spLocks/>
          </p:cNvSpPr>
          <p:nvPr/>
        </p:nvSpPr>
        <p:spPr>
          <a:xfrm>
            <a:off x="4666004" y="1607318"/>
            <a:ext cx="41336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Inhomogene Zufallsgraphen</a:t>
            </a:r>
            <a:endParaRPr lang="en-US" sz="24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400" dirty="0" smtClean="0"/>
              <a:t>Jeder Knoten hat ein Gewicht </a:t>
            </a:r>
            <a:r>
              <a:rPr lang="de-DE" sz="2400" i="1" dirty="0" err="1" smtClean="0"/>
              <a:t>w</a:t>
            </a:r>
            <a:r>
              <a:rPr lang="de-DE" sz="2400" baseline="-25000" dirty="0" err="1" smtClean="0">
                <a:latin typeface="cmmi10"/>
              </a:rPr>
              <a:t>v</a:t>
            </a:r>
            <a:endParaRPr lang="de-DE" sz="2600" i="1" baseline="-25000" dirty="0" smtClean="0"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400" dirty="0" smtClean="0"/>
              <a:t>Jede Kante wird eingefügt mit Wahrscheinlichkeit</a:t>
            </a:r>
            <a:endParaRPr lang="de-DE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noProof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DE" sz="2400" dirty="0" smtClean="0"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400" dirty="0" smtClean="0">
                <a:latin typeface="+mj-lt"/>
              </a:rPr>
              <a:t>Der erwartete Grad ist </a:t>
            </a:r>
            <a:r>
              <a:rPr lang="de-DE" sz="2400" dirty="0" smtClean="0">
                <a:latin typeface="cmsy10"/>
              </a:rPr>
              <a:t>»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i="1" dirty="0" err="1" smtClean="0">
                <a:latin typeface="Calibri"/>
              </a:rPr>
              <a:t>w</a:t>
            </a:r>
            <a:r>
              <a:rPr lang="de-DE" sz="2400" baseline="-25000" dirty="0" err="1" smtClean="0">
                <a:latin typeface="cmmi10"/>
              </a:rPr>
              <a:t>v</a:t>
            </a:r>
            <a:endParaRPr kumimoji="0" lang="de-DE" sz="2600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mmi1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mmi1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mmi1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mmi1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mmi10"/>
              <a:ea typeface="+mn-ea"/>
              <a:cs typeface="+mn-cs"/>
            </a:endParaRPr>
          </a:p>
        </p:txBody>
      </p:sp>
      <p:pic>
        <p:nvPicPr>
          <p:cNvPr id="24" name="Picture 23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6912853" y="3929701"/>
            <a:ext cx="941420" cy="559970"/>
          </a:xfrm>
          <a:prstGeom prst="rect">
            <a:avLst/>
          </a:prstGeom>
          <a:noFill/>
          <a:ln/>
          <a:effectLst/>
        </p:spPr>
      </p:pic>
      <p:sp>
        <p:nvSpPr>
          <p:cNvPr id="25" name="Oval 24"/>
          <p:cNvSpPr/>
          <p:nvPr/>
        </p:nvSpPr>
        <p:spPr>
          <a:xfrm>
            <a:off x="7943723" y="4726533"/>
            <a:ext cx="108857" cy="10885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05209" y="4668476"/>
            <a:ext cx="108857" cy="10885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14066" y="4734780"/>
            <a:ext cx="1429657" cy="580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7956169" y="4495294"/>
            <a:ext cx="178307" cy="126491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8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357820" y="4377860"/>
            <a:ext cx="152834" cy="126852"/>
          </a:xfrm>
          <a:prstGeom prst="rect">
            <a:avLst/>
          </a:prstGeom>
          <a:noFill/>
          <a:ln/>
          <a:effectLst/>
        </p:spPr>
      </p:pic>
      <p:sp>
        <p:nvSpPr>
          <p:cNvPr id="30" name="TextBox 29"/>
          <p:cNvSpPr txBox="1"/>
          <p:nvPr/>
        </p:nvSpPr>
        <p:spPr>
          <a:xfrm>
            <a:off x="2218990" y="6302184"/>
            <a:ext cx="2188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[</a:t>
            </a:r>
            <a:r>
              <a:rPr lang="de-DE" sz="1600" dirty="0" err="1" smtClean="0"/>
              <a:t>Barabasi</a:t>
            </a:r>
            <a:r>
              <a:rPr lang="de-DE" sz="1600" dirty="0" smtClean="0"/>
              <a:t>, Albert ’99, …]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5934986" y="6151209"/>
            <a:ext cx="2972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[Chung, </a:t>
            </a:r>
            <a:r>
              <a:rPr lang="de-DE" sz="1600" dirty="0" err="1" smtClean="0"/>
              <a:t>Lu</a:t>
            </a:r>
            <a:r>
              <a:rPr lang="de-DE" sz="1600" dirty="0" smtClean="0"/>
              <a:t> ’03,</a:t>
            </a:r>
          </a:p>
          <a:p>
            <a:r>
              <a:rPr lang="de-DE" sz="1600" dirty="0" smtClean="0"/>
              <a:t> </a:t>
            </a:r>
            <a:r>
              <a:rPr lang="de-DE" sz="1600" dirty="0" err="1" smtClean="0"/>
              <a:t>Bollobas</a:t>
            </a:r>
            <a:r>
              <a:rPr lang="de-DE" sz="1600" dirty="0" smtClean="0"/>
              <a:t>, Janson, Riordan ’07, …]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2" grpId="0" animBg="1"/>
      <p:bldP spid="19" grpId="0" animBg="1"/>
      <p:bldP spid="20" grpId="0" animBg="1"/>
      <p:bldP spid="25" grpId="0" animBg="1"/>
      <p:bldP spid="26" grpId="0" animBg="1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Einleitung</a:t>
            </a:r>
          </a:p>
          <a:p>
            <a:r>
              <a:rPr lang="de-DE" dirty="0" smtClean="0"/>
              <a:t>Kurzer Überblick</a:t>
            </a:r>
            <a:endParaRPr lang="de-DE" dirty="0" smtClean="0"/>
          </a:p>
          <a:p>
            <a:pPr lvl="1"/>
            <a:r>
              <a:rPr lang="de-DE" dirty="0" smtClean="0"/>
              <a:t>Welche Eigenschaften sollte ein Modell haben?</a:t>
            </a:r>
            <a:endParaRPr lang="de-DE" dirty="0" smtClean="0"/>
          </a:p>
          <a:p>
            <a:pPr lvl="1"/>
            <a:r>
              <a:rPr lang="de-DE" dirty="0" smtClean="0"/>
              <a:t>Was schaffen aktuelle Modelle?</a:t>
            </a:r>
            <a:endParaRPr lang="de-DE" dirty="0" smtClean="0"/>
          </a:p>
          <a:p>
            <a:r>
              <a:rPr lang="de-DE" dirty="0" smtClean="0"/>
              <a:t>Organisatorisches</a:t>
            </a:r>
          </a:p>
          <a:p>
            <a:pPr lvl="1"/>
            <a:r>
              <a:rPr lang="de-DE" dirty="0" smtClean="0"/>
              <a:t>Themenvergabe</a:t>
            </a:r>
          </a:p>
          <a:p>
            <a:pPr lvl="1"/>
            <a:r>
              <a:rPr lang="de-DE" dirty="0" smtClean="0"/>
              <a:t>Terminplanung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Striking</a:t>
            </a:r>
            <a:r>
              <a:rPr lang="de-DE" dirty="0" smtClean="0"/>
              <a:t> </a:t>
            </a:r>
            <a:r>
              <a:rPr lang="de-DE" dirty="0" err="1" smtClean="0"/>
              <a:t>Dichotomy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58805"/>
            <a:ext cx="8481974" cy="5305342"/>
          </a:xfrm>
        </p:spPr>
        <p:txBody>
          <a:bodyPr/>
          <a:lstStyle/>
          <a:p>
            <a:r>
              <a:rPr lang="de-DE" b="1" dirty="0" smtClean="0"/>
              <a:t>Theorem</a:t>
            </a:r>
            <a:r>
              <a:rPr lang="de-DE" dirty="0" smtClean="0"/>
              <a:t>. </a:t>
            </a:r>
            <a:r>
              <a:rPr lang="de-DE" dirty="0" err="1" smtClean="0"/>
              <a:t>Let</a:t>
            </a:r>
            <a:r>
              <a:rPr lang="de-DE" dirty="0" smtClean="0"/>
              <a:t> </a:t>
            </a:r>
            <a:r>
              <a:rPr lang="de-DE" i="1" dirty="0" smtClean="0"/>
              <a:t>G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either</a:t>
            </a:r>
            <a:r>
              <a:rPr lang="de-DE" dirty="0" smtClean="0"/>
              <a:t> a PA </a:t>
            </a:r>
            <a:r>
              <a:rPr lang="de-DE" dirty="0" err="1" smtClean="0"/>
              <a:t>graph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a CL </a:t>
            </a:r>
            <a:r>
              <a:rPr lang="de-DE" dirty="0" err="1" smtClean="0"/>
              <a:t>graph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parameters</a:t>
            </a:r>
            <a:r>
              <a:rPr lang="de-DE" dirty="0" smtClean="0"/>
              <a:t> such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degree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power </a:t>
            </a:r>
            <a:r>
              <a:rPr lang="de-DE" dirty="0" err="1" smtClean="0"/>
              <a:t>law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exponent</a:t>
            </a:r>
            <a:r>
              <a:rPr lang="de-DE" dirty="0" smtClean="0"/>
              <a:t> </a:t>
            </a:r>
            <a:r>
              <a:rPr lang="de-DE" dirty="0" smtClean="0">
                <a:latin typeface="cmmi10"/>
              </a:rPr>
              <a:t>¯</a:t>
            </a:r>
            <a:r>
              <a:rPr lang="de-DE" dirty="0" smtClean="0"/>
              <a:t>. </a:t>
            </a:r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err="1" smtClean="0"/>
              <a:t>Then</a:t>
            </a:r>
            <a:r>
              <a:rPr lang="en-US" dirty="0" smtClean="0"/>
              <a:t>, with high probability</a:t>
            </a:r>
          </a:p>
          <a:p>
            <a:pPr lvl="1"/>
            <a:r>
              <a:rPr lang="de-DE" dirty="0" err="1" smtClean="0"/>
              <a:t>If</a:t>
            </a:r>
            <a:r>
              <a:rPr lang="de-DE" dirty="0" smtClean="0"/>
              <a:t> 2 </a:t>
            </a:r>
            <a:r>
              <a:rPr lang="el-GR" dirty="0" smtClean="0"/>
              <a:t>&lt;</a:t>
            </a:r>
            <a:r>
              <a:rPr lang="de-DE" dirty="0" smtClean="0"/>
              <a:t> </a:t>
            </a:r>
            <a:r>
              <a:rPr lang="de-DE" dirty="0" smtClean="0">
                <a:latin typeface="cmmi10"/>
              </a:rPr>
              <a:t>¯</a:t>
            </a:r>
            <a:r>
              <a:rPr lang="de-DE" dirty="0" smtClean="0"/>
              <a:t> </a:t>
            </a:r>
            <a:r>
              <a:rPr lang="el-GR" dirty="0" smtClean="0"/>
              <a:t>&lt;</a:t>
            </a:r>
            <a:r>
              <a:rPr lang="de-DE" dirty="0" smtClean="0"/>
              <a:t> 3, </a:t>
            </a:r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average</a:t>
            </a:r>
            <a:r>
              <a:rPr lang="de-DE" dirty="0" smtClean="0"/>
              <a:t> </a:t>
            </a:r>
            <a:r>
              <a:rPr lang="de-DE" dirty="0" err="1" smtClean="0"/>
              <a:t>diameter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                  .</a:t>
            </a:r>
          </a:p>
          <a:p>
            <a:pPr lvl="1"/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smtClean="0">
                <a:latin typeface="cmmi10"/>
              </a:rPr>
              <a:t>¯</a:t>
            </a:r>
            <a:r>
              <a:rPr lang="de-DE" dirty="0" smtClean="0"/>
              <a:t> </a:t>
            </a:r>
            <a:r>
              <a:rPr lang="el-GR" dirty="0" smtClean="0"/>
              <a:t>&gt;</a:t>
            </a:r>
            <a:r>
              <a:rPr lang="de-DE" dirty="0" smtClean="0"/>
              <a:t> 3,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average</a:t>
            </a:r>
            <a:r>
              <a:rPr lang="de-DE" dirty="0" smtClean="0"/>
              <a:t> </a:t>
            </a:r>
            <a:r>
              <a:rPr lang="de-DE" dirty="0" err="1" smtClean="0"/>
              <a:t>diameter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               . </a:t>
            </a:r>
          </a:p>
          <a:p>
            <a:pPr lvl="1"/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smtClean="0">
                <a:latin typeface="cmmi10"/>
              </a:rPr>
              <a:t>¯</a:t>
            </a:r>
            <a:r>
              <a:rPr lang="de-DE" dirty="0" smtClean="0"/>
              <a:t> = 3,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average</a:t>
            </a:r>
            <a:r>
              <a:rPr lang="de-DE" dirty="0" smtClean="0"/>
              <a:t> </a:t>
            </a:r>
            <a:r>
              <a:rPr lang="de-DE" dirty="0" err="1" smtClean="0"/>
              <a:t>diameter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                   .</a:t>
            </a:r>
            <a:endParaRPr lang="en-US" dirty="0" smtClean="0"/>
          </a:p>
          <a:p>
            <a:pPr>
              <a:buNone/>
            </a:pPr>
            <a:r>
              <a:rPr lang="de-DE" dirty="0" smtClean="0"/>
              <a:t>					     </a:t>
            </a:r>
            <a:r>
              <a:rPr lang="de-DE" sz="1400" dirty="0" smtClean="0"/>
              <a:t>[</a:t>
            </a:r>
            <a:r>
              <a:rPr lang="de-DE" sz="1400" dirty="0" err="1" smtClean="0"/>
              <a:t>Bollobas</a:t>
            </a:r>
            <a:r>
              <a:rPr lang="de-DE" sz="1400" dirty="0" smtClean="0"/>
              <a:t> et al. ’03, </a:t>
            </a:r>
            <a:r>
              <a:rPr lang="de-DE" sz="1400" dirty="0" err="1" smtClean="0"/>
              <a:t>Hofstad</a:t>
            </a:r>
            <a:r>
              <a:rPr lang="de-DE" sz="1400" dirty="0" smtClean="0"/>
              <a:t> et al. ’07, Chung et al. ’03, …]</a:t>
            </a:r>
          </a:p>
          <a:p>
            <a:r>
              <a:rPr lang="de-DE" dirty="0" smtClean="0"/>
              <a:t>Matches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empirical</a:t>
            </a:r>
            <a:r>
              <a:rPr lang="de-DE" dirty="0" smtClean="0"/>
              <a:t> </a:t>
            </a:r>
            <a:r>
              <a:rPr lang="de-DE" dirty="0" err="1" smtClean="0"/>
              <a:t>observation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smtClean="0">
                <a:latin typeface="cmmi10"/>
              </a:rPr>
              <a:t>¯</a:t>
            </a:r>
            <a:r>
              <a:rPr lang="de-DE" dirty="0" smtClean="0"/>
              <a:t> </a:t>
            </a:r>
            <a:r>
              <a:rPr lang="el-GR" dirty="0" smtClean="0"/>
              <a:t>&lt;</a:t>
            </a:r>
            <a:r>
              <a:rPr lang="de-DE" dirty="0" smtClean="0"/>
              <a:t> 3!</a:t>
            </a:r>
          </a:p>
        </p:txBody>
      </p:sp>
      <p:pic>
        <p:nvPicPr>
          <p:cNvPr id="4" name="Picture 3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7209141" y="3613713"/>
            <a:ext cx="1441512" cy="316682"/>
          </a:xfrm>
          <a:prstGeom prst="rect">
            <a:avLst/>
          </a:prstGeom>
        </p:spPr>
      </p:pic>
      <p:pic>
        <p:nvPicPr>
          <p:cNvPr id="6" name="Picture 5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5938640" y="4100686"/>
            <a:ext cx="1175114" cy="368860"/>
          </a:xfrm>
          <a:prstGeom prst="rect">
            <a:avLst/>
          </a:prstGeom>
        </p:spPr>
      </p:pic>
      <p:pic>
        <p:nvPicPr>
          <p:cNvPr id="7" name="Picture 6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5947374" y="4554595"/>
            <a:ext cx="1510863" cy="50362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All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not </a:t>
            </a:r>
            <a:r>
              <a:rPr lang="de-DE" dirty="0" err="1" smtClean="0"/>
              <a:t>satisfactory</a:t>
            </a:r>
            <a:endParaRPr lang="de-DE" dirty="0" smtClean="0"/>
          </a:p>
          <a:p>
            <a:pPr lvl="1"/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don‘t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all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desired</a:t>
            </a:r>
            <a:r>
              <a:rPr lang="de-DE" dirty="0" smtClean="0"/>
              <a:t> </a:t>
            </a:r>
            <a:r>
              <a:rPr lang="de-DE" dirty="0" err="1" smtClean="0"/>
              <a:t>properties</a:t>
            </a:r>
            <a:endParaRPr lang="de-DE" dirty="0" smtClean="0"/>
          </a:p>
          <a:p>
            <a:pPr lvl="1"/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don‘t</a:t>
            </a:r>
            <a:r>
              <a:rPr lang="de-DE" dirty="0" smtClean="0"/>
              <a:t> </a:t>
            </a:r>
            <a:r>
              <a:rPr lang="de-DE" i="1" dirty="0" smtClean="0">
                <a:solidFill>
                  <a:srgbClr val="0070C0"/>
                </a:solidFill>
              </a:rPr>
              <a:t>fit</a:t>
            </a:r>
            <a:endParaRPr lang="en-US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 New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67700"/>
            <a:ext cx="4114800" cy="5418107"/>
          </a:xfrm>
        </p:spPr>
        <p:txBody>
          <a:bodyPr>
            <a:normAutofit fontScale="92500" lnSpcReduction="20000"/>
          </a:bodyPr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find </a:t>
            </a:r>
            <a:r>
              <a:rPr lang="de-DE" dirty="0" err="1" smtClean="0"/>
              <a:t>short</a:t>
            </a:r>
            <a:r>
              <a:rPr lang="de-DE" dirty="0" smtClean="0"/>
              <a:t> </a:t>
            </a:r>
            <a:r>
              <a:rPr lang="de-DE" dirty="0" err="1" smtClean="0"/>
              <a:t>paths</a:t>
            </a:r>
            <a:r>
              <a:rPr lang="de-DE" dirty="0" smtClean="0"/>
              <a:t>?</a:t>
            </a:r>
          </a:p>
          <a:p>
            <a:r>
              <a:rPr lang="de-DE" dirty="0" err="1" smtClean="0"/>
              <a:t>Idea</a:t>
            </a:r>
            <a:r>
              <a:rPr lang="de-DE" dirty="0" smtClean="0"/>
              <a:t>: </a:t>
            </a:r>
            <a:r>
              <a:rPr lang="de-DE" i="1" dirty="0" err="1" smtClean="0">
                <a:solidFill>
                  <a:srgbClr val="0070C0"/>
                </a:solidFill>
              </a:rPr>
              <a:t>greedy</a:t>
            </a:r>
            <a:r>
              <a:rPr lang="de-DE" i="1" dirty="0" smtClean="0">
                <a:solidFill>
                  <a:srgbClr val="0070C0"/>
                </a:solidFill>
              </a:rPr>
              <a:t> </a:t>
            </a:r>
            <a:r>
              <a:rPr lang="de-DE" i="1" dirty="0" err="1" smtClean="0">
                <a:solidFill>
                  <a:srgbClr val="0070C0"/>
                </a:solidFill>
              </a:rPr>
              <a:t>routing</a:t>
            </a:r>
            <a:r>
              <a:rPr lang="de-DE" i="1" dirty="0" smtClean="0">
                <a:solidFill>
                  <a:srgbClr val="0070C0"/>
                </a:solidFill>
              </a:rPr>
              <a:t> </a:t>
            </a:r>
            <a:r>
              <a:rPr lang="de-DE" sz="1500" dirty="0" smtClean="0"/>
              <a:t>[Kleinberg ’02, Papadimitriou et al. ’03, …]</a:t>
            </a:r>
          </a:p>
          <a:p>
            <a:pPr lvl="1"/>
            <a:r>
              <a:rPr lang="de-DE" dirty="0" err="1" smtClean="0"/>
              <a:t>assign</a:t>
            </a:r>
            <a:r>
              <a:rPr lang="de-DE" dirty="0" smtClean="0"/>
              <a:t> </a:t>
            </a:r>
            <a:r>
              <a:rPr lang="de-DE" dirty="0" err="1" smtClean="0"/>
              <a:t>coordinates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vertices</a:t>
            </a:r>
            <a:endParaRPr lang="de-DE" dirty="0" smtClean="0"/>
          </a:p>
          <a:p>
            <a:pPr lvl="1"/>
            <a:r>
              <a:rPr lang="de-DE" dirty="0" err="1" smtClean="0"/>
              <a:t>define</a:t>
            </a:r>
            <a:r>
              <a:rPr lang="de-DE" dirty="0" smtClean="0"/>
              <a:t> an </a:t>
            </a:r>
            <a:r>
              <a:rPr lang="de-DE" dirty="0" err="1" smtClean="0"/>
              <a:t>appropriate</a:t>
            </a:r>
            <a:r>
              <a:rPr lang="de-DE" dirty="0" smtClean="0"/>
              <a:t> </a:t>
            </a:r>
            <a:r>
              <a:rPr lang="de-DE" dirty="0" err="1" smtClean="0"/>
              <a:t>metric</a:t>
            </a:r>
            <a:endParaRPr lang="de-DE" dirty="0" smtClean="0"/>
          </a:p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an </a:t>
            </a:r>
            <a:r>
              <a:rPr lang="de-DE" dirty="0" err="1" smtClean="0"/>
              <a:t>appropriate</a:t>
            </a:r>
            <a:r>
              <a:rPr lang="de-DE" dirty="0" smtClean="0"/>
              <a:t> </a:t>
            </a:r>
            <a:r>
              <a:rPr lang="de-DE" dirty="0" err="1" smtClean="0"/>
              <a:t>metric</a:t>
            </a:r>
            <a:r>
              <a:rPr lang="de-DE" dirty="0" smtClean="0"/>
              <a:t>?</a:t>
            </a:r>
          </a:p>
          <a:p>
            <a:r>
              <a:rPr lang="de-DE" dirty="0" smtClean="0"/>
              <a:t>Need: a </a:t>
            </a:r>
            <a:r>
              <a:rPr lang="de-DE" dirty="0" err="1" smtClean="0"/>
              <a:t>metric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„</a:t>
            </a:r>
            <a:r>
              <a:rPr lang="de-DE" i="1" dirty="0" err="1" smtClean="0">
                <a:solidFill>
                  <a:srgbClr val="0070C0"/>
                </a:solidFill>
              </a:rPr>
              <a:t>expands</a:t>
            </a:r>
            <a:r>
              <a:rPr lang="de-DE" dirty="0" smtClean="0"/>
              <a:t>“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quickly</a:t>
            </a:r>
            <a:endParaRPr lang="de-DE" dirty="0" smtClean="0"/>
          </a:p>
          <a:p>
            <a:r>
              <a:rPr lang="de-DE" i="1" dirty="0" err="1" smtClean="0">
                <a:solidFill>
                  <a:srgbClr val="0070C0"/>
                </a:solidFill>
              </a:rPr>
              <a:t>Hyperbolic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009361" y="1986198"/>
            <a:ext cx="2970548" cy="297054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86548" y="2470879"/>
            <a:ext cx="2003684" cy="2003684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63929" y="2648260"/>
            <a:ext cx="1633928" cy="1633928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11264" y="2893100"/>
            <a:ext cx="1169233" cy="116923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69934" y="1661410"/>
            <a:ext cx="4015641" cy="3655187"/>
            <a:chOff x="2313704" y="1593955"/>
            <a:chExt cx="4015641" cy="3655187"/>
          </a:xfrm>
        </p:grpSpPr>
        <p:sp>
          <p:nvSpPr>
            <p:cNvPr id="9" name="Teardrop 8"/>
            <p:cNvSpPr/>
            <p:nvPr/>
          </p:nvSpPr>
          <p:spPr>
            <a:xfrm>
              <a:off x="2735705" y="4369633"/>
              <a:ext cx="365760" cy="365760"/>
            </a:xfrm>
            <a:prstGeom prst="teardrop">
              <a:avLst>
                <a:gd name="adj" fmla="val 123077"/>
              </a:avLst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ardrop 9"/>
            <p:cNvSpPr/>
            <p:nvPr/>
          </p:nvSpPr>
          <p:spPr>
            <a:xfrm rot="16200000">
              <a:off x="5493894" y="4459574"/>
              <a:ext cx="368258" cy="359764"/>
            </a:xfrm>
            <a:prstGeom prst="teardrop">
              <a:avLst>
                <a:gd name="adj" fmla="val 123077"/>
              </a:avLst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ardrop 10"/>
            <p:cNvSpPr/>
            <p:nvPr/>
          </p:nvSpPr>
          <p:spPr>
            <a:xfrm rot="12892026">
              <a:off x="5961087" y="3090474"/>
              <a:ext cx="368258" cy="359764"/>
            </a:xfrm>
            <a:prstGeom prst="teardrop">
              <a:avLst>
                <a:gd name="adj" fmla="val 123077"/>
              </a:avLst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ardrop 11"/>
            <p:cNvSpPr/>
            <p:nvPr/>
          </p:nvSpPr>
          <p:spPr>
            <a:xfrm rot="9907725">
              <a:off x="4929265" y="1593955"/>
              <a:ext cx="368258" cy="359764"/>
            </a:xfrm>
            <a:prstGeom prst="teardrop">
              <a:avLst>
                <a:gd name="adj" fmla="val 123077"/>
              </a:avLst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ardrop 12"/>
            <p:cNvSpPr/>
            <p:nvPr/>
          </p:nvSpPr>
          <p:spPr>
            <a:xfrm rot="4734326">
              <a:off x="2518346" y="2420910"/>
              <a:ext cx="368258" cy="359764"/>
            </a:xfrm>
            <a:prstGeom prst="teardrop">
              <a:avLst>
                <a:gd name="adj" fmla="val 123077"/>
              </a:avLst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ardrop 13"/>
            <p:cNvSpPr/>
            <p:nvPr/>
          </p:nvSpPr>
          <p:spPr>
            <a:xfrm rot="2120437">
              <a:off x="2474537" y="3508929"/>
              <a:ext cx="237521" cy="229884"/>
            </a:xfrm>
            <a:prstGeom prst="teardrop">
              <a:avLst>
                <a:gd name="adj" fmla="val 147749"/>
              </a:avLst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ardrop 14"/>
            <p:cNvSpPr/>
            <p:nvPr/>
          </p:nvSpPr>
          <p:spPr>
            <a:xfrm rot="1516556">
              <a:off x="2566976" y="3848706"/>
              <a:ext cx="237521" cy="229884"/>
            </a:xfrm>
            <a:prstGeom prst="teardrop">
              <a:avLst>
                <a:gd name="adj" fmla="val 147749"/>
              </a:avLst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20449341">
              <a:off x="3573816" y="4937991"/>
              <a:ext cx="237521" cy="229884"/>
            </a:xfrm>
            <a:prstGeom prst="teardrop">
              <a:avLst>
                <a:gd name="adj" fmla="val 147749"/>
              </a:avLst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ardrop 16"/>
            <p:cNvSpPr/>
            <p:nvPr/>
          </p:nvSpPr>
          <p:spPr>
            <a:xfrm rot="18052206">
              <a:off x="4505705" y="5015440"/>
              <a:ext cx="237521" cy="229884"/>
            </a:xfrm>
            <a:prstGeom prst="teardrop">
              <a:avLst>
                <a:gd name="adj" fmla="val 147749"/>
              </a:avLst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ardrop 17"/>
            <p:cNvSpPr/>
            <p:nvPr/>
          </p:nvSpPr>
          <p:spPr>
            <a:xfrm rot="14921282">
              <a:off x="5834833" y="3961131"/>
              <a:ext cx="237521" cy="229884"/>
            </a:xfrm>
            <a:prstGeom prst="teardrop">
              <a:avLst>
                <a:gd name="adj" fmla="val 147749"/>
              </a:avLst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ardrop 18"/>
            <p:cNvSpPr/>
            <p:nvPr/>
          </p:nvSpPr>
          <p:spPr>
            <a:xfrm rot="17044899">
              <a:off x="5166499" y="4922230"/>
              <a:ext cx="289783" cy="284122"/>
            </a:xfrm>
            <a:prstGeom prst="teardrop">
              <a:avLst>
                <a:gd name="adj" fmla="val 200000"/>
              </a:avLst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ardrop 19"/>
            <p:cNvSpPr/>
            <p:nvPr/>
          </p:nvSpPr>
          <p:spPr>
            <a:xfrm rot="11788041">
              <a:off x="5888525" y="2376399"/>
              <a:ext cx="289783" cy="284122"/>
            </a:xfrm>
            <a:prstGeom prst="teardrop">
              <a:avLst>
                <a:gd name="adj" fmla="val 200000"/>
              </a:avLst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ardrop 20"/>
            <p:cNvSpPr/>
            <p:nvPr/>
          </p:nvSpPr>
          <p:spPr>
            <a:xfrm rot="10800000">
              <a:off x="5546251" y="1906708"/>
              <a:ext cx="289783" cy="284122"/>
            </a:xfrm>
            <a:prstGeom prst="teardrop">
              <a:avLst>
                <a:gd name="adj" fmla="val 200000"/>
              </a:avLst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ardrop 21"/>
            <p:cNvSpPr/>
            <p:nvPr/>
          </p:nvSpPr>
          <p:spPr>
            <a:xfrm rot="3399890">
              <a:off x="2310873" y="2928536"/>
              <a:ext cx="289783" cy="284122"/>
            </a:xfrm>
            <a:prstGeom prst="teardrop">
              <a:avLst>
                <a:gd name="adj" fmla="val 200000"/>
              </a:avLst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19352" y="1321631"/>
            <a:ext cx="834454" cy="649575"/>
            <a:chOff x="2863122" y="1254176"/>
            <a:chExt cx="834454" cy="649575"/>
          </a:xfrm>
        </p:grpSpPr>
        <p:sp>
          <p:nvSpPr>
            <p:cNvPr id="24" name="Oval 23"/>
            <p:cNvSpPr/>
            <p:nvPr/>
          </p:nvSpPr>
          <p:spPr>
            <a:xfrm>
              <a:off x="2863122" y="1573967"/>
              <a:ext cx="329784" cy="329784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307830" y="1254176"/>
              <a:ext cx="207365" cy="207365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332814" y="1593954"/>
              <a:ext cx="129916" cy="129916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567660" y="1506511"/>
              <a:ext cx="129916" cy="129916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525187" y="1718872"/>
              <a:ext cx="129916" cy="129916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neuer Ansatz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11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295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 descr="esc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95" y="1001535"/>
            <a:ext cx="5191760" cy="529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symmetrywork45"/>
          <p:cNvPicPr>
            <a:picLocks noChangeAspect="1" noChangeArrowheads="1"/>
          </p:cNvPicPr>
          <p:nvPr/>
        </p:nvPicPr>
        <p:blipFill>
          <a:blip r:embed="rId3" cstate="print"/>
          <a:srcRect l="4492" r="1955" b="6886"/>
          <a:stretch>
            <a:fillRect/>
          </a:stretch>
        </p:blipFill>
        <p:spPr bwMode="auto">
          <a:xfrm>
            <a:off x="5561175" y="2255521"/>
            <a:ext cx="3068320" cy="315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141815" y="5537200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[Escher]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Das Modell (</a:t>
            </a:r>
            <a:r>
              <a:rPr lang="de-DE" dirty="0" err="1" smtClean="0"/>
              <a:t>Krioukov</a:t>
            </a:r>
            <a:r>
              <a:rPr lang="de-DE" dirty="0" smtClean="0"/>
              <a:t> </a:t>
            </a:r>
            <a:r>
              <a:rPr lang="de-DE" dirty="0" smtClean="0"/>
              <a:t>et al. Nature ‘10)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de-DE" sz="2800" dirty="0" smtClean="0"/>
              <a:t>Wähle </a:t>
            </a:r>
            <a:r>
              <a:rPr lang="de-DE" sz="2800" i="1" dirty="0" smtClean="0">
                <a:solidFill>
                  <a:srgbClr val="0070C0"/>
                </a:solidFill>
              </a:rPr>
              <a:t>n</a:t>
            </a:r>
            <a:r>
              <a:rPr lang="de-DE" sz="2800" dirty="0" smtClean="0"/>
              <a:t> Punkte zufällig aus einem hyperbolischen Kreis mit Radius </a:t>
            </a:r>
            <a:r>
              <a:rPr lang="de-DE" sz="2800" i="1" dirty="0" smtClean="0">
                <a:solidFill>
                  <a:srgbClr val="0070C0"/>
                </a:solidFill>
              </a:rPr>
              <a:t>r</a:t>
            </a:r>
            <a:endParaRPr lang="de-DE" sz="2800" i="1" dirty="0" smtClean="0">
              <a:solidFill>
                <a:srgbClr val="0070C0"/>
              </a:solidFill>
            </a:endParaRPr>
          </a:p>
          <a:p>
            <a:r>
              <a:rPr lang="de-DE" sz="2800" dirty="0" smtClean="0"/>
              <a:t>Verbinde je zwei Punkte mit „kleinem“ Abstand</a:t>
            </a:r>
            <a:endParaRPr lang="de-DE" sz="2800" dirty="0" smtClean="0"/>
          </a:p>
        </p:txBody>
      </p:sp>
      <p:pic>
        <p:nvPicPr>
          <p:cNvPr id="13" name="Picture 2" descr="C:\Documents and Settings\Administrator\My Documents\Anträge\Emmy Noether\Vortrag\100910atl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274" y="-314740"/>
            <a:ext cx="8138160" cy="7454240"/>
          </a:xfrm>
          <a:prstGeom prst="rect">
            <a:avLst/>
          </a:prstGeom>
          <a:noFill/>
        </p:spPr>
      </p:pic>
      <p:pic>
        <p:nvPicPr>
          <p:cNvPr id="10" name="Picture 2" descr="C:\Documents and Settings\Administrator\My Documents\Anträge\Emmy Noether\Vortrag\ka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271" y="-766003"/>
            <a:ext cx="9144000" cy="914399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4380" y="6264233"/>
            <a:ext cx="1401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[</a:t>
            </a:r>
            <a:r>
              <a:rPr lang="de-DE" sz="1400" dirty="0" err="1" smtClean="0"/>
              <a:t>Bringmann</a:t>
            </a:r>
            <a:r>
              <a:rPr lang="de-DE" sz="1400" dirty="0" smtClean="0"/>
              <a:t>]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Amazing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Greedy</a:t>
            </a:r>
            <a:r>
              <a:rPr lang="de-DE" dirty="0" smtClean="0"/>
              <a:t> </a:t>
            </a:r>
            <a:r>
              <a:rPr lang="de-DE" dirty="0" err="1" smtClean="0"/>
              <a:t>Paths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close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optimal</a:t>
            </a:r>
          </a:p>
          <a:p>
            <a:pPr lvl="1"/>
            <a:r>
              <a:rPr lang="de-DE" dirty="0" smtClean="0"/>
              <a:t>Maximum </a:t>
            </a:r>
            <a:r>
              <a:rPr lang="de-DE" dirty="0" err="1" smtClean="0"/>
              <a:t>stretch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~ 1.1</a:t>
            </a:r>
          </a:p>
          <a:p>
            <a:r>
              <a:rPr lang="de-DE" dirty="0" smtClean="0"/>
              <a:t>Communities (Countries) </a:t>
            </a:r>
            <a:r>
              <a:rPr lang="de-DE" dirty="0" err="1" smtClean="0"/>
              <a:t>emerged</a:t>
            </a:r>
            <a:r>
              <a:rPr lang="de-DE" dirty="0" smtClean="0"/>
              <a:t> </a:t>
            </a:r>
            <a:r>
              <a:rPr lang="de-DE" dirty="0" err="1" smtClean="0"/>
              <a:t>naturally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Unfortunately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theoretical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endParaRPr lang="de-DE" dirty="0" smtClean="0"/>
          </a:p>
          <a:p>
            <a:endParaRPr lang="de-DE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Theorem.</a:t>
            </a:r>
            <a:r>
              <a:rPr lang="de-DE" dirty="0" smtClean="0"/>
              <a:t> [</a:t>
            </a:r>
            <a:r>
              <a:rPr lang="de-DE" dirty="0" err="1" smtClean="0"/>
              <a:t>Gugelman</a:t>
            </a:r>
            <a:r>
              <a:rPr lang="de-DE" dirty="0" smtClean="0"/>
              <a:t>, P., Peter ‘11] The </a:t>
            </a:r>
            <a:r>
              <a:rPr lang="de-DE" dirty="0" err="1" smtClean="0"/>
              <a:t>degree</a:t>
            </a:r>
            <a:r>
              <a:rPr lang="de-DE" dirty="0" smtClean="0"/>
              <a:t> </a:t>
            </a:r>
            <a:r>
              <a:rPr lang="de-DE" dirty="0" err="1" smtClean="0"/>
              <a:t>sequence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power </a:t>
            </a:r>
            <a:r>
              <a:rPr lang="de-DE" dirty="0" err="1" smtClean="0"/>
              <a:t>law</a:t>
            </a:r>
            <a:r>
              <a:rPr lang="de-DE" dirty="0" smtClean="0"/>
              <a:t>. The </a:t>
            </a:r>
            <a:r>
              <a:rPr lang="de-DE" dirty="0" err="1" smtClean="0"/>
              <a:t>exponent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average</a:t>
            </a:r>
            <a:r>
              <a:rPr lang="de-DE" dirty="0" smtClean="0"/>
              <a:t> </a:t>
            </a:r>
            <a:r>
              <a:rPr lang="de-DE" dirty="0" err="1" smtClean="0"/>
              <a:t>degree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controlled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model </a:t>
            </a:r>
            <a:r>
              <a:rPr lang="de-DE" dirty="0" err="1" smtClean="0"/>
              <a:t>parameters</a:t>
            </a:r>
            <a:r>
              <a:rPr lang="de-DE" dirty="0" smtClean="0"/>
              <a:t>.</a:t>
            </a:r>
          </a:p>
          <a:p>
            <a:r>
              <a:rPr lang="de-DE" b="1" dirty="0" smtClean="0"/>
              <a:t>Theorem.</a:t>
            </a:r>
            <a:r>
              <a:rPr lang="de-DE" dirty="0" smtClean="0"/>
              <a:t> [</a:t>
            </a:r>
            <a:r>
              <a:rPr lang="de-DE" dirty="0" err="1" smtClean="0"/>
              <a:t>Bringmann</a:t>
            </a:r>
            <a:r>
              <a:rPr lang="de-DE" dirty="0" smtClean="0"/>
              <a:t>, P., Peter ‘11] The </a:t>
            </a:r>
            <a:r>
              <a:rPr lang="de-DE" dirty="0" err="1" smtClean="0"/>
              <a:t>random</a:t>
            </a:r>
            <a:r>
              <a:rPr lang="de-DE" dirty="0" smtClean="0"/>
              <a:t> </a:t>
            </a:r>
            <a:r>
              <a:rPr lang="de-DE" dirty="0" err="1" smtClean="0"/>
              <a:t>hyperbolic</a:t>
            </a:r>
            <a:r>
              <a:rPr lang="de-DE" dirty="0" smtClean="0"/>
              <a:t> </a:t>
            </a:r>
            <a:r>
              <a:rPr lang="de-DE" dirty="0" err="1" smtClean="0"/>
              <a:t>graph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compressible</a:t>
            </a:r>
            <a:r>
              <a:rPr lang="de-DE" dirty="0" smtClean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Other </a:t>
            </a:r>
            <a:r>
              <a:rPr lang="de-DE" dirty="0" err="1" smtClean="0"/>
              <a:t>properties</a:t>
            </a:r>
            <a:r>
              <a:rPr lang="de-DE" dirty="0" smtClean="0"/>
              <a:t>?</a:t>
            </a:r>
          </a:p>
          <a:p>
            <a:pPr lvl="1"/>
            <a:r>
              <a:rPr lang="de-DE" dirty="0" smtClean="0"/>
              <a:t>Clustering, (</a:t>
            </a:r>
            <a:r>
              <a:rPr lang="de-DE" dirty="0" err="1" smtClean="0"/>
              <a:t>Average</a:t>
            </a:r>
            <a:r>
              <a:rPr lang="de-DE" dirty="0" smtClean="0"/>
              <a:t>) Diameter, Communities, …</a:t>
            </a:r>
          </a:p>
          <a:p>
            <a:pPr lvl="1"/>
            <a:r>
              <a:rPr lang="de-DE" dirty="0" err="1" smtClean="0"/>
              <a:t>Shortest</a:t>
            </a:r>
            <a:r>
              <a:rPr lang="de-DE" dirty="0" smtClean="0"/>
              <a:t> </a:t>
            </a:r>
            <a:r>
              <a:rPr lang="de-DE" dirty="0" err="1" smtClean="0"/>
              <a:t>paths</a:t>
            </a:r>
            <a:r>
              <a:rPr lang="de-DE" dirty="0" smtClean="0"/>
              <a:t>: </a:t>
            </a:r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greedy</a:t>
            </a:r>
            <a:r>
              <a:rPr lang="de-DE" dirty="0" smtClean="0"/>
              <a:t> so </a:t>
            </a:r>
            <a:r>
              <a:rPr lang="de-DE" dirty="0" err="1" smtClean="0"/>
              <a:t>successful</a:t>
            </a:r>
            <a:r>
              <a:rPr lang="de-DE" dirty="0" smtClean="0"/>
              <a:t>?</a:t>
            </a:r>
          </a:p>
          <a:p>
            <a:pPr lvl="1"/>
            <a:r>
              <a:rPr lang="de-DE" dirty="0" err="1" smtClean="0"/>
              <a:t>Robustness</a:t>
            </a:r>
            <a:r>
              <a:rPr lang="de-DE" dirty="0" smtClean="0"/>
              <a:t> &amp; </a:t>
            </a:r>
            <a:r>
              <a:rPr lang="de-DE" dirty="0" err="1" smtClean="0"/>
              <a:t>Vulnerability</a:t>
            </a:r>
            <a:r>
              <a:rPr lang="de-DE" dirty="0" smtClean="0"/>
              <a:t>…?</a:t>
            </a:r>
          </a:p>
          <a:p>
            <a:r>
              <a:rPr lang="de-DE" dirty="0" smtClean="0"/>
              <a:t>Embedding real </a:t>
            </a:r>
            <a:r>
              <a:rPr lang="de-DE" dirty="0" err="1" smtClean="0"/>
              <a:t>graphs</a:t>
            </a:r>
            <a:endParaRPr lang="de-DE" dirty="0" smtClean="0"/>
          </a:p>
          <a:p>
            <a:pPr lvl="1"/>
            <a:r>
              <a:rPr lang="de-DE" dirty="0" smtClean="0"/>
              <a:t>Approach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Krioukov</a:t>
            </a:r>
            <a:r>
              <a:rPr lang="de-DE" dirty="0" smtClean="0"/>
              <a:t> et al.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heuristic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slow</a:t>
            </a:r>
            <a:endParaRPr lang="de-DE" dirty="0" smtClean="0"/>
          </a:p>
          <a:p>
            <a:pPr lvl="1"/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quality</a:t>
            </a:r>
            <a:r>
              <a:rPr lang="de-DE" dirty="0" smtClean="0"/>
              <a:t> </a:t>
            </a:r>
            <a:r>
              <a:rPr lang="de-DE" dirty="0" err="1" smtClean="0"/>
              <a:t>guarantees</a:t>
            </a:r>
            <a:endParaRPr lang="de-DE" dirty="0" smtClean="0"/>
          </a:p>
          <a:p>
            <a:pPr lvl="1"/>
            <a:r>
              <a:rPr lang="de-DE" dirty="0" smtClean="0"/>
              <a:t>Challenge: find an </a:t>
            </a:r>
            <a:r>
              <a:rPr lang="de-DE" dirty="0" err="1" smtClean="0"/>
              <a:t>embedding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Facebook</a:t>
            </a: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</a:t>
            </a:r>
            <a:endParaRPr lang="de-DE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,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a </a:t>
            </a:r>
            <a:r>
              <a:rPr lang="de-DE" dirty="0" err="1" smtClean="0"/>
              <a:t>fairly</a:t>
            </a:r>
            <a:r>
              <a:rPr lang="de-DE" dirty="0" smtClean="0"/>
              <a:t>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how</a:t>
            </a:r>
            <a:r>
              <a:rPr lang="de-DE" dirty="0" smtClean="0"/>
              <a:t> real-</a:t>
            </a:r>
            <a:r>
              <a:rPr lang="de-DE" dirty="0" err="1" smtClean="0"/>
              <a:t>world</a:t>
            </a:r>
            <a:r>
              <a:rPr lang="de-DE" dirty="0" smtClean="0"/>
              <a:t> </a:t>
            </a:r>
            <a:r>
              <a:rPr lang="de-DE" dirty="0" err="1" smtClean="0"/>
              <a:t>graphs</a:t>
            </a:r>
            <a:r>
              <a:rPr lang="de-DE" dirty="0" smtClean="0"/>
              <a:t> </a:t>
            </a:r>
            <a:r>
              <a:rPr lang="de-DE" dirty="0" err="1" smtClean="0"/>
              <a:t>look</a:t>
            </a:r>
            <a:r>
              <a:rPr lang="de-DE" dirty="0" smtClean="0"/>
              <a:t> </a:t>
            </a:r>
            <a:r>
              <a:rPr lang="de-DE" dirty="0" err="1" smtClean="0"/>
              <a:t>like</a:t>
            </a:r>
            <a:endParaRPr lang="de-DE" dirty="0" smtClean="0"/>
          </a:p>
          <a:p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 </a:t>
            </a:r>
            <a:r>
              <a:rPr lang="de-DE" dirty="0" err="1" smtClean="0"/>
              <a:t>seem</a:t>
            </a:r>
            <a:r>
              <a:rPr lang="de-DE" dirty="0" smtClean="0"/>
              <a:t> not </a:t>
            </a:r>
            <a:r>
              <a:rPr lang="de-DE" dirty="0" err="1" smtClean="0"/>
              <a:t>satisfactory</a:t>
            </a:r>
            <a:endParaRPr lang="de-DE" dirty="0" smtClean="0"/>
          </a:p>
          <a:p>
            <a:r>
              <a:rPr lang="de-DE" dirty="0" err="1" smtClean="0"/>
              <a:t>Geometry</a:t>
            </a:r>
            <a:r>
              <a:rPr lang="de-DE" dirty="0" smtClean="0"/>
              <a:t> </a:t>
            </a:r>
            <a:r>
              <a:rPr lang="de-DE" dirty="0" err="1" smtClean="0"/>
              <a:t>seems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help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sind Netzwerke?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Abstrakte Objekte, um </a:t>
                </a:r>
                <a:r>
                  <a:rPr lang="de-DE" dirty="0"/>
                  <a:t>Zusammenhänge und </a:t>
                </a:r>
                <a:r>
                  <a:rPr lang="de-DE" dirty="0" smtClean="0"/>
                  <a:t>Interaktionen </a:t>
                </a:r>
                <a:r>
                  <a:rPr lang="de-DE" dirty="0"/>
                  <a:t>zwischen Elementen von komplexen und heterogenen Systemen zu </a:t>
                </a:r>
                <a:r>
                  <a:rPr lang="de-DE" dirty="0" smtClean="0"/>
                  <a:t>beschreiben</a:t>
                </a:r>
              </a:p>
              <a:p>
                <a:r>
                  <a:rPr lang="de-DE" dirty="0" smtClean="0"/>
                  <a:t>Ein </a:t>
                </a:r>
                <a:r>
                  <a:rPr lang="de-DE" i="1" dirty="0" smtClean="0">
                    <a:solidFill>
                      <a:srgbClr val="0070C0"/>
                    </a:solidFill>
                  </a:rPr>
                  <a:t>Netzwerk</a:t>
                </a:r>
                <a:r>
                  <a:rPr lang="de-DE" dirty="0" smtClean="0"/>
                  <a:t> ist ein Paar (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𝑉</m:t>
                    </m:r>
                  </m:oMath>
                </a14:m>
                <a:r>
                  <a:rPr lang="de-DE" i="1" dirty="0" smtClean="0"/>
                  <a:t>,E</a:t>
                </a:r>
                <a:r>
                  <a:rPr lang="de-DE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𝑉</m:t>
                    </m:r>
                  </m:oMath>
                </a14:m>
                <a:r>
                  <a:rPr lang="de-DE" dirty="0" smtClean="0"/>
                  <a:t>: endliche Menge von Knoten</a:t>
                </a:r>
              </a:p>
              <a:p>
                <a:pPr lvl="1"/>
                <a:r>
                  <a:rPr lang="de-DE" i="1" dirty="0" smtClean="0"/>
                  <a:t>E</a:t>
                </a:r>
                <a:r>
                  <a:rPr lang="de-DE" dirty="0" smtClean="0"/>
                  <a:t>: Teilmenge von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de-DE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 smtClean="0"/>
                  <a:t> (Kanten)</a:t>
                </a:r>
              </a:p>
              <a:p>
                <a:r>
                  <a:rPr lang="de-DE" dirty="0" smtClean="0"/>
                  <a:t>Netzwerke heißen auch </a:t>
                </a:r>
                <a:r>
                  <a:rPr lang="de-DE" i="1" dirty="0" smtClean="0">
                    <a:solidFill>
                      <a:srgbClr val="0070C0"/>
                    </a:solidFill>
                  </a:rPr>
                  <a:t>Graphen</a:t>
                </a:r>
                <a:endParaRPr lang="de-DE" i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user\Documents\Teaching\Seminar Models Networks\200px-Petersen_grap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94" y="4267324"/>
            <a:ext cx="19050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28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6240" y="18533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Fragen &amp; Antworten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Documents and Settings\Administrator\Local Settings\Temporary Internet Files\Content.IE5\EYSKB4HQ\MC90044142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275" y="2990817"/>
            <a:ext cx="3657143" cy="3657143"/>
          </a:xfrm>
          <a:prstGeom prst="rect">
            <a:avLst/>
          </a:prstGeom>
          <a:noFill/>
        </p:spPr>
      </p:pic>
      <p:pic>
        <p:nvPicPr>
          <p:cNvPr id="6" name="Picture 3" descr="C:\Documents and Settings\Administrator\Local Settings\Temporary Internet Files\Content.IE5\AYTRN5BE\MC90044212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4115" y="3369110"/>
            <a:ext cx="2800350" cy="280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34112"/>
            <a:ext cx="8229600" cy="1143000"/>
          </a:xfrm>
        </p:spPr>
        <p:txBody>
          <a:bodyPr/>
          <a:lstStyle/>
          <a:p>
            <a:r>
              <a:rPr lang="de-DE" dirty="0" smtClean="0"/>
              <a:t>Liste der 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0" t="18183" r="8690" b="17193"/>
          <a:stretch/>
        </p:blipFill>
        <p:spPr bwMode="auto">
          <a:xfrm>
            <a:off x="748143" y="866899"/>
            <a:ext cx="7813965" cy="590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17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Ablauf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Informelle Treffen</a:t>
            </a:r>
          </a:p>
          <a:p>
            <a:pPr lvl="1"/>
            <a:r>
              <a:rPr lang="de-DE" dirty="0" smtClean="0"/>
              <a:t>Besprechung der Arbeit, Fragen klären …</a:t>
            </a:r>
          </a:p>
          <a:p>
            <a:pPr lvl="1"/>
            <a:r>
              <a:rPr lang="de-DE" dirty="0" smtClean="0"/>
              <a:t>Je nach Bedarf</a:t>
            </a:r>
          </a:p>
          <a:p>
            <a:r>
              <a:rPr lang="de-DE" dirty="0" smtClean="0"/>
              <a:t>Spätestens eine Woche vor der Präsentation</a:t>
            </a:r>
          </a:p>
          <a:p>
            <a:pPr lvl="1"/>
            <a:r>
              <a:rPr lang="de-DE" dirty="0" smtClean="0"/>
              <a:t>Probevortrag</a:t>
            </a:r>
          </a:p>
          <a:p>
            <a:r>
              <a:rPr lang="de-DE" smtClean="0"/>
              <a:t>Start: 8:30 ?</a:t>
            </a:r>
            <a:endParaRPr lang="de-DE" dirty="0"/>
          </a:p>
          <a:p>
            <a:r>
              <a:rPr lang="de-DE" dirty="0" smtClean="0"/>
              <a:t>Infos:</a:t>
            </a:r>
          </a:p>
          <a:p>
            <a:pPr lvl="1"/>
            <a:r>
              <a:rPr lang="de-DE" dirty="0">
                <a:hlinkClick r:id="rId2"/>
              </a:rPr>
              <a:t>kpanagio@math.lmu.de</a:t>
            </a:r>
            <a:endParaRPr lang="de-DE" dirty="0"/>
          </a:p>
          <a:p>
            <a:pPr lvl="1"/>
            <a:r>
              <a:rPr lang="de-DE" dirty="0">
                <a:hlinkClick r:id="rId3"/>
              </a:rPr>
              <a:t>www.mathematik.uni-muenchen.de/~kpanagio/ModelsSS12.php</a:t>
            </a:r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305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 für reale Netzwerke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Facebook	</a:t>
            </a:r>
          </a:p>
          <a:p>
            <a:pPr lvl="1"/>
            <a:r>
              <a:rPr lang="de-DE" dirty="0" smtClean="0"/>
              <a:t>V: alle Mitglieder</a:t>
            </a:r>
          </a:p>
          <a:p>
            <a:pPr lvl="1"/>
            <a:r>
              <a:rPr lang="de-DE" dirty="0" smtClean="0"/>
              <a:t>E: {</a:t>
            </a:r>
            <a:r>
              <a:rPr lang="de-DE" dirty="0" err="1" smtClean="0"/>
              <a:t>v,v</a:t>
            </a:r>
            <a:r>
              <a:rPr lang="de-DE" dirty="0" smtClean="0"/>
              <a:t>‘} ist eine Kante falls v und v‘ befreundet sind</a:t>
            </a:r>
          </a:p>
          <a:p>
            <a:r>
              <a:rPr lang="de-DE" dirty="0" smtClean="0"/>
              <a:t>Gehirn</a:t>
            </a:r>
          </a:p>
          <a:p>
            <a:pPr lvl="1"/>
            <a:r>
              <a:rPr lang="de-DE" dirty="0" smtClean="0"/>
              <a:t>V: Neuronen</a:t>
            </a:r>
          </a:p>
          <a:p>
            <a:pPr lvl="1"/>
            <a:r>
              <a:rPr lang="de-DE" dirty="0" smtClean="0"/>
              <a:t>E: Verbindungen zwischen den Neuronen</a:t>
            </a:r>
          </a:p>
          <a:p>
            <a:r>
              <a:rPr lang="de-DE" dirty="0" smtClean="0"/>
              <a:t>Internet</a:t>
            </a:r>
          </a:p>
          <a:p>
            <a:pPr lvl="1"/>
            <a:r>
              <a:rPr lang="de-DE" dirty="0" smtClean="0"/>
              <a:t>V: Alle Router</a:t>
            </a:r>
          </a:p>
          <a:p>
            <a:pPr lvl="1"/>
            <a:r>
              <a:rPr lang="de-DE" dirty="0" smtClean="0"/>
              <a:t>E: Direkte Verbindungen zwischen den Routern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804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brauchen wir Modelle?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de-DE" dirty="0" smtClean="0"/>
              <a:t>Gute Modelle sind wichtig um</a:t>
            </a:r>
            <a:endParaRPr lang="de-DE" dirty="0" smtClean="0"/>
          </a:p>
          <a:p>
            <a:pPr lvl="1"/>
            <a:r>
              <a:rPr lang="de-DE" dirty="0" smtClean="0"/>
              <a:t>das Verhalten der zugrundeliegenden Systeme zu verstehen</a:t>
            </a:r>
            <a:endParaRPr lang="de-DE" dirty="0" smtClean="0"/>
          </a:p>
          <a:p>
            <a:pPr lvl="1"/>
            <a:r>
              <a:rPr lang="de-DE" dirty="0"/>
              <a:t>n</a:t>
            </a:r>
            <a:r>
              <a:rPr lang="de-DE" dirty="0" smtClean="0"/>
              <a:t>eue Eigenschaften zu entdecken</a:t>
            </a:r>
            <a:endParaRPr lang="de-DE" dirty="0" smtClean="0"/>
          </a:p>
          <a:p>
            <a:pPr lvl="1"/>
            <a:r>
              <a:rPr lang="de-DE" dirty="0" smtClean="0"/>
              <a:t>Simulationen durchzuführen</a:t>
            </a:r>
            <a:endParaRPr lang="de-DE" dirty="0" smtClean="0"/>
          </a:p>
          <a:p>
            <a:r>
              <a:rPr lang="de-DE" dirty="0" smtClean="0"/>
              <a:t>Was ist dafür nötig?</a:t>
            </a:r>
            <a:endParaRPr lang="de-DE" dirty="0" smtClean="0"/>
          </a:p>
          <a:p>
            <a:pPr lvl="1"/>
            <a:r>
              <a:rPr lang="de-DE" dirty="0" smtClean="0"/>
              <a:t>Experimentelle Arbeit (</a:t>
            </a:r>
            <a:r>
              <a:rPr lang="de-DE" i="1" dirty="0" smtClean="0">
                <a:solidFill>
                  <a:srgbClr val="FF0000"/>
                </a:solidFill>
              </a:rPr>
              <a:t>Beobachten</a:t>
            </a:r>
            <a:r>
              <a:rPr lang="de-DE" dirty="0" smtClean="0"/>
              <a:t> </a:t>
            </a:r>
            <a:r>
              <a:rPr lang="de-DE" dirty="0" smtClean="0"/>
              <a:t>&amp; </a:t>
            </a:r>
            <a:r>
              <a:rPr lang="de-DE" i="1" dirty="0" smtClean="0">
                <a:solidFill>
                  <a:srgbClr val="FF0000"/>
                </a:solidFill>
              </a:rPr>
              <a:t>Interpretieren</a:t>
            </a:r>
            <a:r>
              <a:rPr lang="de-DE" dirty="0" smtClean="0"/>
              <a:t>)</a:t>
            </a:r>
            <a:endParaRPr lang="de-DE" dirty="0" smtClean="0"/>
          </a:p>
          <a:p>
            <a:pPr lvl="1"/>
            <a:r>
              <a:rPr lang="de-DE" dirty="0" smtClean="0"/>
              <a:t>Mathematische Analyse </a:t>
            </a:r>
            <a:r>
              <a:rPr lang="de-DE" dirty="0" smtClean="0"/>
              <a:t>&amp; </a:t>
            </a:r>
            <a:r>
              <a:rPr lang="de-DE" i="1" dirty="0" smtClean="0">
                <a:solidFill>
                  <a:srgbClr val="FF0000"/>
                </a:solidFill>
              </a:rPr>
              <a:t>Validierung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(Einige) </a:t>
            </a:r>
            <a:r>
              <a:rPr lang="de-DE" b="1" dirty="0" err="1" smtClean="0">
                <a:solidFill>
                  <a:srgbClr val="FF0000"/>
                </a:solidFill>
              </a:rPr>
              <a:t>Eigenschafte</a:t>
            </a:r>
            <a:r>
              <a:rPr lang="de-DE" b="1" dirty="0" smtClean="0">
                <a:solidFill>
                  <a:srgbClr val="FF0000"/>
                </a:solidFill>
              </a:rPr>
              <a:t> von</a:t>
            </a:r>
            <a:r>
              <a:rPr lang="de-DE" b="1" dirty="0" smtClean="0">
                <a:solidFill>
                  <a:srgbClr val="FF0000"/>
                </a:solidFill>
              </a:rPr>
              <a:t/>
            </a:r>
            <a:br>
              <a:rPr lang="de-DE" b="1" dirty="0" smtClean="0">
                <a:solidFill>
                  <a:srgbClr val="FF0000"/>
                </a:solidFill>
              </a:rPr>
            </a:br>
            <a:r>
              <a:rPr lang="de-DE" b="1" dirty="0" smtClean="0">
                <a:solidFill>
                  <a:srgbClr val="FF0000"/>
                </a:solidFill>
              </a:rPr>
              <a:t>realen Netzwerken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Milgram‘s</a:t>
            </a:r>
            <a:r>
              <a:rPr lang="de-DE" dirty="0" smtClean="0"/>
              <a:t>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Experiment </a:t>
            </a:r>
            <a:r>
              <a:rPr lang="de-DE" dirty="0" smtClean="0"/>
              <a:t>in den 60er Jahren</a:t>
            </a:r>
            <a:endParaRPr lang="de-DE" dirty="0" smtClean="0"/>
          </a:p>
          <a:p>
            <a:pPr lvl="1"/>
            <a:r>
              <a:rPr lang="de-DE" dirty="0" smtClean="0"/>
              <a:t>Eine Person </a:t>
            </a:r>
            <a:r>
              <a:rPr lang="de-DE" i="1" dirty="0" smtClean="0">
                <a:solidFill>
                  <a:srgbClr val="0070C0"/>
                </a:solidFill>
              </a:rPr>
              <a:t>s</a:t>
            </a:r>
            <a:r>
              <a:rPr lang="de-DE" dirty="0" smtClean="0"/>
              <a:t> erhielt einen Brief, der an eine andere Person </a:t>
            </a:r>
            <a:r>
              <a:rPr lang="de-DE" i="1" dirty="0" smtClean="0">
                <a:solidFill>
                  <a:srgbClr val="0070C0"/>
                </a:solidFill>
              </a:rPr>
              <a:t>t </a:t>
            </a:r>
            <a:r>
              <a:rPr lang="de-DE" dirty="0" smtClean="0"/>
              <a:t>adressiert war</a:t>
            </a:r>
            <a:endParaRPr lang="de-DE" dirty="0" smtClean="0"/>
          </a:p>
          <a:p>
            <a:pPr lvl="1"/>
            <a:r>
              <a:rPr lang="de-DE" dirty="0" smtClean="0"/>
              <a:t>Wichtige Informationen über </a:t>
            </a:r>
            <a:r>
              <a:rPr lang="de-DE" i="1" dirty="0">
                <a:solidFill>
                  <a:srgbClr val="0070C0"/>
                </a:solidFill>
              </a:rPr>
              <a:t>t</a:t>
            </a:r>
            <a:r>
              <a:rPr lang="de-DE" dirty="0" smtClean="0"/>
              <a:t> wurden </a:t>
            </a:r>
            <a:r>
              <a:rPr lang="de-DE" i="1" dirty="0">
                <a:solidFill>
                  <a:srgbClr val="0070C0"/>
                </a:solidFill>
              </a:rPr>
              <a:t>s</a:t>
            </a:r>
            <a:r>
              <a:rPr lang="de-DE" dirty="0" smtClean="0"/>
              <a:t> mitgeteilt</a:t>
            </a:r>
            <a:endParaRPr lang="de-DE" i="1" dirty="0" smtClean="0">
              <a:solidFill>
                <a:srgbClr val="0070C0"/>
              </a:solidFill>
            </a:endParaRPr>
          </a:p>
          <a:p>
            <a:pPr lvl="1"/>
            <a:r>
              <a:rPr lang="de-DE" i="1" dirty="0" smtClean="0">
                <a:solidFill>
                  <a:srgbClr val="0070C0"/>
                </a:solidFill>
              </a:rPr>
              <a:t>s</a:t>
            </a:r>
            <a:r>
              <a:rPr lang="de-DE" dirty="0" smtClean="0"/>
              <a:t> </a:t>
            </a:r>
            <a:r>
              <a:rPr lang="de-DE" dirty="0" smtClean="0"/>
              <a:t>konnte den Brief nur an jemanden schicken, der/die ihm/ihr persönlich bekannt war</a:t>
            </a:r>
            <a:endParaRPr lang="de-DE" dirty="0" smtClean="0"/>
          </a:p>
          <a:p>
            <a:r>
              <a:rPr lang="de-DE" dirty="0" smtClean="0"/>
              <a:t>Viele Briefe gingen verloren</a:t>
            </a:r>
            <a:endParaRPr lang="de-DE" dirty="0" smtClean="0"/>
          </a:p>
          <a:p>
            <a:r>
              <a:rPr lang="de-DE" dirty="0" smtClean="0"/>
              <a:t>Mittlere Länge einer erfolgreichen Kette: </a:t>
            </a:r>
            <a:r>
              <a:rPr lang="de-DE" dirty="0" smtClean="0"/>
              <a:t>5.6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Zwei Fragen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Warum existieren kurze Ketten?</a:t>
            </a:r>
            <a:endParaRPr lang="de-DE" dirty="0" smtClean="0"/>
          </a:p>
          <a:p>
            <a:r>
              <a:rPr lang="de-DE" dirty="0" smtClean="0"/>
              <a:t>Wie können Individuen solche Ketten finden (ohne das gesamte Netzwerk zu kennen?)</a:t>
            </a:r>
            <a:endParaRPr lang="de-DE" dirty="0" smtClean="0"/>
          </a:p>
          <a:p>
            <a:pPr>
              <a:buNone/>
            </a:pPr>
            <a:r>
              <a:rPr lang="de-DE" sz="1500" dirty="0" smtClean="0"/>
              <a:t>	[Watts et al. Science ’98, Kleinberg FOCS ’02, …]</a:t>
            </a:r>
          </a:p>
          <a:p>
            <a:endParaRPr lang="de-DE" dirty="0" smtClean="0"/>
          </a:p>
          <a:p>
            <a:r>
              <a:rPr lang="de-DE" dirty="0" smtClean="0"/>
              <a:t>Heute:</a:t>
            </a:r>
            <a:endParaRPr lang="de-DE" dirty="0" smtClean="0"/>
          </a:p>
          <a:p>
            <a:pPr lvl="1"/>
            <a:r>
              <a:rPr lang="de-DE" dirty="0" smtClean="0"/>
              <a:t>Durchschnittlicher Abstand in Facebook: </a:t>
            </a:r>
            <a:r>
              <a:rPr lang="de-DE" dirty="0" smtClean="0"/>
              <a:t>4.7 (!) </a:t>
            </a:r>
            <a:r>
              <a:rPr lang="de-DE" sz="1400" dirty="0" smtClean="0"/>
              <a:t>[</a:t>
            </a:r>
            <a:r>
              <a:rPr lang="it-IT" sz="1400" dirty="0" err="1" smtClean="0"/>
              <a:t>Backstrom</a:t>
            </a:r>
            <a:r>
              <a:rPr lang="it-IT" sz="1400" dirty="0" smtClean="0"/>
              <a:t> </a:t>
            </a:r>
            <a:r>
              <a:rPr lang="it-IT" sz="1400" dirty="0" err="1" smtClean="0"/>
              <a:t>et</a:t>
            </a:r>
            <a:r>
              <a:rPr lang="it-IT" sz="1400" dirty="0" smtClean="0"/>
              <a:t> al. ‘11</a:t>
            </a:r>
            <a:r>
              <a:rPr lang="de-DE" sz="1400" dirty="0" smtClean="0"/>
              <a:t>]</a:t>
            </a:r>
          </a:p>
          <a:p>
            <a:pPr lvl="1"/>
            <a:r>
              <a:rPr lang="en-US" dirty="0" smtClean="0"/>
              <a:t>Yahoo! Labs Small World Experiment</a:t>
            </a:r>
          </a:p>
          <a:p>
            <a:pPr lvl="1"/>
            <a:r>
              <a:rPr lang="de-DE" dirty="0" smtClean="0"/>
              <a:t>Ähnliche Eigenschaften in anderen Netzwerken: </a:t>
            </a:r>
            <a:r>
              <a:rPr lang="de-DE" dirty="0" err="1" smtClean="0"/>
              <a:t>Twitter</a:t>
            </a:r>
            <a:r>
              <a:rPr lang="de-DE" dirty="0" smtClean="0"/>
              <a:t>, </a:t>
            </a:r>
            <a:r>
              <a:rPr lang="de-DE" dirty="0" err="1" smtClean="0"/>
              <a:t>Youtube</a:t>
            </a:r>
            <a:r>
              <a:rPr lang="de-DE" dirty="0" smtClean="0"/>
              <a:t>, …</a:t>
            </a:r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6068291" y="2924944"/>
            <a:ext cx="2885704" cy="1080120"/>
          </a:xfrm>
          <a:prstGeom prst="cloudCallout">
            <a:avLst>
              <a:gd name="adj1" fmla="val -44805"/>
              <a:gd name="adj2" fmla="val 76861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Es gibt auch deutlich längere Ketten.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Eigenschaften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Eigenschaft 1</a:t>
            </a:r>
            <a:r>
              <a:rPr lang="de-DE" dirty="0" smtClean="0"/>
              <a:t>: </a:t>
            </a:r>
            <a:r>
              <a:rPr lang="de-DE" i="1" dirty="0" smtClean="0">
                <a:solidFill>
                  <a:srgbClr val="0070C0"/>
                </a:solidFill>
              </a:rPr>
              <a:t>Small </a:t>
            </a:r>
            <a:r>
              <a:rPr lang="de-DE" i="1" dirty="0" err="1" smtClean="0">
                <a:solidFill>
                  <a:srgbClr val="0070C0"/>
                </a:solidFill>
              </a:rPr>
              <a:t>Worlds</a:t>
            </a:r>
            <a:endParaRPr lang="en-US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DMINISTRATOR@CCVGKJNFUVWZY556" val="409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u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7"/>
  <p:tag name="PICTUREFILESIZE" val="2927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v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6"/>
  <p:tag name="PICTUREFILESIZE" val="2495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Theta(\log\log n)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50"/>
  <p:tag name="PICTUREFILESIZE" val="45755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Theta(\log n)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35"/>
  <p:tag name="PICTUREFILESIZE" val="32067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Theta(\frac{\log n}{\log\log n})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45"/>
  <p:tag name="PICTUREFILESIZE" val="56305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_1 k^{-\beta} n \le N_k \le c_2 k^{-\beta} n$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3"/>
  <p:tag name="PICTUREFILESIZE" val="3158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_2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12"/>
  <p:tag name="PICTUREFILESIZE" val="10025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_n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13"/>
  <p:tag name="PICTUREFILESIZE" val="10893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noindent&#10;$\forall 1 \le j \le m$:&#10;\\&#10;Pr[$j$th edge of $u$ connects to $v$] $= \frac{deg(v) + \delta}{2e(G_n) + \delta n}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191"/>
  <p:tag name="PICTUREFILESIZE" val="41360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u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7"/>
  <p:tag name="PICTUREFILESIZE" val="2927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v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6"/>
  <p:tag name="PICTUREFILESIZE" val="2495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noindent&#10;$N_k \sim c \, k^{-\beta} \, n,$\quad $\beta = 3 + \frac\delta{m}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115"/>
  <p:tag name="PICTUREFILESIZE" val="134027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\frac{w_uw_v}{\sum_{i=1}^n w_i}\]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37"/>
  <p:tag name="PICTUREFILESIZE" val="679738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844</Words>
  <Application>Microsoft Office PowerPoint</Application>
  <PresentationFormat>Bildschirmpräsentation (4:3)</PresentationFormat>
  <Paragraphs>187</Paragraphs>
  <Slides>32</Slides>
  <Notes>0</Notes>
  <HiddenSlides>7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9" baseType="lpstr">
      <vt:lpstr>Arial</vt:lpstr>
      <vt:lpstr>Calibri</vt:lpstr>
      <vt:lpstr>Wingdings</vt:lpstr>
      <vt:lpstr>cmsy10</vt:lpstr>
      <vt:lpstr>Cambria Math</vt:lpstr>
      <vt:lpstr>cmmi10</vt:lpstr>
      <vt:lpstr>Larissa-Design</vt:lpstr>
      <vt:lpstr>Modelle für reale Netzwerke</vt:lpstr>
      <vt:lpstr>Agenda</vt:lpstr>
      <vt:lpstr>Was sind Netzwerke?</vt:lpstr>
      <vt:lpstr>Beispiele für reale Netzwerke</vt:lpstr>
      <vt:lpstr>Warum brauchen wir Modelle?</vt:lpstr>
      <vt:lpstr>(Einige) Eigenschafte von realen Netzwerken</vt:lpstr>
      <vt:lpstr>Milgram‘s Experiment</vt:lpstr>
      <vt:lpstr>Zwei Fragen</vt:lpstr>
      <vt:lpstr>Eigenschaften</vt:lpstr>
      <vt:lpstr>Die Gradverteilung</vt:lpstr>
      <vt:lpstr>Eigenschaften</vt:lpstr>
      <vt:lpstr>Eine globale Eigenschaft</vt:lpstr>
      <vt:lpstr>Eigenschaften</vt:lpstr>
      <vt:lpstr>Repräsentation</vt:lpstr>
      <vt:lpstr>Properties</vt:lpstr>
      <vt:lpstr>Mathematische Modelle</vt:lpstr>
      <vt:lpstr>Klassische Zufallsgraphen</vt:lpstr>
      <vt:lpstr>Watts-Strogatz ‘99</vt:lpstr>
      <vt:lpstr>Weitere Modelle</vt:lpstr>
      <vt:lpstr>A Striking Dichotomy</vt:lpstr>
      <vt:lpstr>Comments</vt:lpstr>
      <vt:lpstr>A New Approach</vt:lpstr>
      <vt:lpstr>Ein neuer Ansatz</vt:lpstr>
      <vt:lpstr>PowerPoint-Präsentation</vt:lpstr>
      <vt:lpstr>Das Modell (Krioukov et al. Nature ‘10)</vt:lpstr>
      <vt:lpstr>Amazing Results</vt:lpstr>
      <vt:lpstr>Some Results</vt:lpstr>
      <vt:lpstr>Many Questions</vt:lpstr>
      <vt:lpstr>Summary</vt:lpstr>
      <vt:lpstr>PowerPoint-Präsentation</vt:lpstr>
      <vt:lpstr>Liste der Arbeiten</vt:lpstr>
      <vt:lpstr>Ablauf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Mathematical Models of Real-World Networks</dc:title>
  <dc:creator>user</dc:creator>
  <cp:lastModifiedBy>user</cp:lastModifiedBy>
  <cp:revision>121</cp:revision>
  <dcterms:modified xsi:type="dcterms:W3CDTF">2012-04-19T06:05:38Z</dcterms:modified>
</cp:coreProperties>
</file>